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7" r:id="rId4"/>
  </p:sldMasterIdLst>
  <p:notesMasterIdLst>
    <p:notesMasterId r:id="rId45"/>
  </p:notesMasterIdLst>
  <p:sldIdLst>
    <p:sldId id="2480" r:id="rId5"/>
    <p:sldId id="359" r:id="rId6"/>
    <p:sldId id="2455" r:id="rId7"/>
    <p:sldId id="2547" r:id="rId8"/>
    <p:sldId id="2496" r:id="rId9"/>
    <p:sldId id="2532" r:id="rId10"/>
    <p:sldId id="2515" r:id="rId11"/>
    <p:sldId id="2517" r:id="rId12"/>
    <p:sldId id="2518" r:id="rId13"/>
    <p:sldId id="2519" r:id="rId14"/>
    <p:sldId id="2488" r:id="rId15"/>
    <p:sldId id="2495" r:id="rId16"/>
    <p:sldId id="2530" r:id="rId17"/>
    <p:sldId id="2521" r:id="rId18"/>
    <p:sldId id="2522" r:id="rId19"/>
    <p:sldId id="2458" r:id="rId20"/>
    <p:sldId id="2550" r:id="rId21"/>
    <p:sldId id="2551" r:id="rId22"/>
    <p:sldId id="2460" r:id="rId23"/>
    <p:sldId id="2459" r:id="rId24"/>
    <p:sldId id="2531" r:id="rId25"/>
    <p:sldId id="2465" r:id="rId26"/>
    <p:sldId id="2524" r:id="rId27"/>
    <p:sldId id="2542" r:id="rId28"/>
    <p:sldId id="2533" r:id="rId29"/>
    <p:sldId id="2534" r:id="rId30"/>
    <p:sldId id="2543" r:id="rId31"/>
    <p:sldId id="2536" r:id="rId32"/>
    <p:sldId id="2548" r:id="rId33"/>
    <p:sldId id="2535" r:id="rId34"/>
    <p:sldId id="2545" r:id="rId35"/>
    <p:sldId id="2537" r:id="rId36"/>
    <p:sldId id="2546" r:id="rId37"/>
    <p:sldId id="2467" r:id="rId38"/>
    <p:sldId id="2526" r:id="rId39"/>
    <p:sldId id="2504" r:id="rId40"/>
    <p:sldId id="2499" r:id="rId41"/>
    <p:sldId id="2541" r:id="rId42"/>
    <p:sldId id="2539" r:id="rId43"/>
    <p:sldId id="2529" r:id="rId4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4475" userDrawn="1">
          <p15:clr>
            <a:srgbClr val="A4A3A4"/>
          </p15:clr>
        </p15:guide>
        <p15:guide id="3" orient="horz" pos="35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060F55-831E-ED69-4B3B-A7D610BB41F0}" name="Marisa Orlando" initials="MO" userId="Marisa Orland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1361"/>
    <a:srgbClr val="C84060"/>
    <a:srgbClr val="BC4C84"/>
    <a:srgbClr val="D20055"/>
    <a:srgbClr val="FFFF66"/>
    <a:srgbClr val="FF99CC"/>
    <a:srgbClr val="F4629D"/>
    <a:srgbClr val="F56FA5"/>
    <a:srgbClr val="F682B1"/>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547" autoAdjust="0"/>
  </p:normalViewPr>
  <p:slideViewPr>
    <p:cSldViewPr snapToGrid="0">
      <p:cViewPr varScale="1">
        <p:scale>
          <a:sx n="80" d="100"/>
          <a:sy n="80" d="100"/>
        </p:scale>
        <p:origin x="82" y="72"/>
      </p:cViewPr>
      <p:guideLst>
        <p:guide orient="horz" pos="663"/>
        <p:guide pos="4475"/>
        <p:guide orient="horz" pos="3589"/>
      </p:guideLst>
    </p:cSldViewPr>
  </p:slideViewPr>
  <p:notesTextViewPr>
    <p:cViewPr>
      <p:scale>
        <a:sx n="1" d="1"/>
        <a:sy n="1" d="1"/>
      </p:scale>
      <p:origin x="0" y="0"/>
    </p:cViewPr>
  </p:notesTextViewPr>
  <p:sorterViewPr>
    <p:cViewPr>
      <p:scale>
        <a:sx n="100" d="100"/>
        <a:sy n="100" d="100"/>
      </p:scale>
      <p:origin x="0" y="-3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A15C0-FA93-4EBB-AC5D-4726E8E47B2A}" type="datetimeFigureOut">
              <a:rPr lang="it-IT" smtClean="0"/>
              <a:t>26/09/2025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59B8B-6393-466E-92DA-6DA57410A3F3}" type="slidenum">
              <a:rPr lang="it-IT" smtClean="0"/>
              <a:t>‹N›</a:t>
            </a:fld>
            <a:endParaRPr lang="it-IT"/>
          </a:p>
        </p:txBody>
      </p:sp>
    </p:spTree>
    <p:extLst>
      <p:ext uri="{BB962C8B-B14F-4D97-AF65-F5344CB8AC3E}">
        <p14:creationId xmlns:p14="http://schemas.microsoft.com/office/powerpoint/2010/main" val="375027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1</a:t>
            </a:fld>
            <a:endParaRPr lang="it-IT"/>
          </a:p>
        </p:txBody>
      </p:sp>
    </p:spTree>
    <p:extLst>
      <p:ext uri="{BB962C8B-B14F-4D97-AF65-F5344CB8AC3E}">
        <p14:creationId xmlns:p14="http://schemas.microsoft.com/office/powerpoint/2010/main" val="370267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smtClean="0"/>
              <a:t>Le adolescenti dovrebbero svolgere 60 minuti di attività fisica da moderata a intensa al giorno, incluso l'allenamento di resistenza, per avere effetti benefici sul rafforzamento muscolare e sulla costruzione ossea.</a:t>
            </a:r>
          </a:p>
          <a:p>
            <a:pPr eaLnBrk="1" hangingPunct="1"/>
            <a:r>
              <a:rPr lang="it-IT" dirty="0" smtClean="0"/>
              <a:t>Gli adulti dovrebbero evitare la sedentarietà e puntare ad almeno 75-150 minuti/settimana di attività aerobica intensa o 150-300 minuti/settimana di esercizio fisico di intensità moderata, oltre ad esercizi di rafforzamento muscolare in 2 giorni non consecutivi della settimana. Nessun esercizio specifico ha dimostrato di essere superiore ad altri per la PCOS.</a:t>
            </a:r>
            <a:endParaRPr lang="it-IT" dirty="0"/>
          </a:p>
        </p:txBody>
      </p:sp>
    </p:spTree>
    <p:extLst>
      <p:ext uri="{BB962C8B-B14F-4D97-AF65-F5344CB8AC3E}">
        <p14:creationId xmlns:p14="http://schemas.microsoft.com/office/powerpoint/2010/main" val="414440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Dato l'impatto  dell'obesità sulla salute riproduttiva, le strategie di perdita di peso sono state oggetto di approfondite ricerche come possibili trattamenti per il ripristino della fertilità.</a:t>
            </a:r>
          </a:p>
          <a:p>
            <a:r>
              <a:rPr lang="it-IT" dirty="0" smtClean="0"/>
              <a:t>La chirurgia bariatrica è oggi la terapia a lungo termine più efficace per l'obesità grave nonché cambiamenti metabolici che incidono direttamente sulla salute riproduttiva.</a:t>
            </a:r>
          </a:p>
          <a:p>
            <a:endParaRPr lang="it-IT" dirty="0" smtClean="0"/>
          </a:p>
          <a:p>
            <a:endParaRPr lang="it-IT" dirty="0" smtClean="0"/>
          </a:p>
          <a:p>
            <a:r>
              <a:rPr lang="it-IT" dirty="0" smtClean="0"/>
              <a:t>Si candida come una </a:t>
            </a:r>
            <a:r>
              <a:rPr lang="it-IT" dirty="0" err="1" smtClean="0"/>
              <a:t>reaea</a:t>
            </a:r>
            <a:r>
              <a:rPr lang="it-IT" dirty="0" smtClean="0"/>
              <a:t> opportunità </a:t>
            </a:r>
            <a:r>
              <a:rPr lang="it-IT" dirty="0" err="1" smtClean="0"/>
              <a:t>terapetucica</a:t>
            </a:r>
            <a:r>
              <a:rPr lang="it-IT" dirty="0" smtClean="0"/>
              <a:t> per </a:t>
            </a:r>
            <a:r>
              <a:rPr lang="it-IT" dirty="0" err="1" smtClean="0"/>
              <a:t>resituirre</a:t>
            </a:r>
            <a:r>
              <a:rPr lang="it-IT" dirty="0" smtClean="0"/>
              <a:t> funzionalità ovarica </a:t>
            </a:r>
            <a:r>
              <a:rPr lang="it-IT" baseline="0" dirty="0" smtClean="0"/>
              <a:t> regolarità ciclica,  e </a:t>
            </a:r>
            <a:r>
              <a:rPr lang="it-IT" baseline="0" dirty="0" err="1" smtClean="0"/>
              <a:t>possiiblità</a:t>
            </a:r>
            <a:r>
              <a:rPr lang="it-IT" baseline="0" dirty="0" smtClean="0"/>
              <a:t> concreta di </a:t>
            </a:r>
            <a:r>
              <a:rPr lang="it-IT" baseline="0" dirty="0" err="1" smtClean="0"/>
              <a:t>maternita</a:t>
            </a:r>
            <a:r>
              <a:rPr lang="it-IT" baseline="0" dirty="0" smtClean="0"/>
              <a:t> </a:t>
            </a:r>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11</a:t>
            </a:fld>
            <a:endParaRPr lang="it-IT"/>
          </a:p>
        </p:txBody>
      </p:sp>
    </p:spTree>
    <p:extLst>
      <p:ext uri="{BB962C8B-B14F-4D97-AF65-F5344CB8AC3E}">
        <p14:creationId xmlns:p14="http://schemas.microsoft.com/office/powerpoint/2010/main" val="41622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smtClean="0"/>
              <a:t>l'importanza di posticipare il concepimento di almeno 12-18 mesi dopo l'intervento per consentire la stabilità metabolica materna e un adeguato reintegro nutrizionale.</a:t>
            </a:r>
            <a:endParaRPr lang="it-IT" dirty="0"/>
          </a:p>
        </p:txBody>
      </p:sp>
    </p:spTree>
    <p:extLst>
      <p:ext uri="{BB962C8B-B14F-4D97-AF65-F5344CB8AC3E}">
        <p14:creationId xmlns:p14="http://schemas.microsoft.com/office/powerpoint/2010/main" val="149810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smtClean="0"/>
              <a:t>La farmacoterapia potrebbe essere presa in considerazione in aggiunta agli interventi sullo stile di vita, tuttavia, l'uso a lungo termine, gli effetti collaterali e la necessità di contraccezione dovrebbero essere discussi con il paziente poiché esiste il potenziale per riprendere peso dopo l'interruzione di questi farmaci</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dirty="0"/>
          </a:p>
        </p:txBody>
      </p:sp>
    </p:spTree>
    <p:extLst>
      <p:ext uri="{BB962C8B-B14F-4D97-AF65-F5344CB8AC3E}">
        <p14:creationId xmlns:p14="http://schemas.microsoft.com/office/powerpoint/2010/main" val="1966081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smtClean="0"/>
              <a:t>La </a:t>
            </a:r>
            <a:r>
              <a:rPr lang="it-IT" dirty="0" err="1" smtClean="0"/>
              <a:t>metformina</a:t>
            </a:r>
            <a:r>
              <a:rPr lang="it-IT" dirty="0" smtClean="0"/>
              <a:t> deve essere presa in considerazione nelle adulte con PCOS con BMI &gt;25 kg/m² e nelle adolescenti a rischio di PCOS o con PCOS con cicli irregolari.</a:t>
            </a:r>
          </a:p>
          <a:p>
            <a:pPr eaLnBrk="1" hangingPunct="1"/>
            <a:endParaRPr lang="it-IT" dirty="0" smtClean="0"/>
          </a:p>
          <a:p>
            <a:pPr eaLnBrk="1" hangingPunct="1"/>
            <a:r>
              <a:rPr lang="it-IT" dirty="0" smtClean="0"/>
              <a:t>Si consiglia di iniziare con 500 mg una volta al giorno e di aumentare la dose ogni 1-2 settimane, con una dose massima giornaliera suggerita di 2,5 g nelle adulte e 2 g nelle adolescenti.</a:t>
            </a:r>
          </a:p>
          <a:p>
            <a:pPr eaLnBrk="1" hangingPunct="1"/>
            <a:endParaRPr lang="it-IT" dirty="0" smtClean="0"/>
          </a:p>
          <a:p>
            <a:pPr eaLnBrk="1" hangingPunct="1"/>
            <a:r>
              <a:rPr lang="it-IT" dirty="0" smtClean="0"/>
              <a:t>Nelle donne con PCOS, la </a:t>
            </a:r>
            <a:r>
              <a:rPr lang="it-IT" dirty="0" err="1" smtClean="0"/>
              <a:t>metformina</a:t>
            </a:r>
            <a:r>
              <a:rPr lang="it-IT" dirty="0" smtClean="0"/>
              <a:t> ha contribuito a ridurre il peso corporeo e il grasso addominale, a migliorare l'irsutismo riducendo i livelli sierici di testosterone, a migliorare la resistenza all'insulina e a regolarizzare il ciclo mestruale.</a:t>
            </a:r>
          </a:p>
          <a:p>
            <a:pPr eaLnBrk="1" hangingPunct="1"/>
            <a:endParaRPr lang="it-IT" dirty="0"/>
          </a:p>
        </p:txBody>
      </p:sp>
    </p:spTree>
    <p:extLst>
      <p:ext uri="{BB962C8B-B14F-4D97-AF65-F5344CB8AC3E}">
        <p14:creationId xmlns:p14="http://schemas.microsoft.com/office/powerpoint/2010/main" val="3430233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sz="1200" dirty="0" smtClean="0">
                <a:solidFill>
                  <a:prstClr val="white"/>
                </a:solidFill>
                <a:latin typeface="Arial Narrow" panose="020B0606020202030204" pitchFamily="34" charset="0"/>
              </a:rPr>
              <a:t>I GLP-1 cambiano le regole del gioco rivoluzionari</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err="1" smtClean="0"/>
              <a:t>Review</a:t>
            </a:r>
            <a:r>
              <a:rPr lang="it-IT" dirty="0" smtClean="0"/>
              <a:t> narrativa che discute i potenziali vantaggi dei GLP-1RA per migliorare la fertilità in donne con obesità (meccanismi, impatto su ovulazione e IVF) e sottolinea la necessità di dati sulla sicurezza riproduttiva.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err="1" smtClean="0"/>
              <a:t>Liraglutide</a:t>
            </a:r>
            <a:r>
              <a:rPr lang="it-IT" dirty="0" smtClean="0"/>
              <a:t>, in combinazione con interventi sullo stile di vita e </a:t>
            </a:r>
            <a:r>
              <a:rPr lang="it-IT" dirty="0" err="1" smtClean="0"/>
              <a:t>metformina</a:t>
            </a:r>
            <a:r>
              <a:rPr lang="it-IT" dirty="0" smtClean="0"/>
              <a:t>, ha portato a una significativa perdita di peso nelle donne con obesità e PCOS.</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smtClean="0"/>
              <a:t>Semaglutide ha mostrato benefici nelle donne che non hanno risposto agli interventi sullo stile di vita.</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err="1" smtClean="0"/>
              <a:t>Tirzepatide</a:t>
            </a:r>
            <a:r>
              <a:rPr lang="it-IT" dirty="0" smtClean="0"/>
              <a:t> ha mostrato miglioramenti nella perdita di peso e nella sensibilità all'insulina, che sono i due principali problemi della PCOS e possono rappresentare un potenziale trattamento per la PCOS.</a:t>
            </a:r>
            <a:endParaRPr lang="it-IT" dirty="0"/>
          </a:p>
        </p:txBody>
      </p:sp>
    </p:spTree>
    <p:extLst>
      <p:ext uri="{BB962C8B-B14F-4D97-AF65-F5344CB8AC3E}">
        <p14:creationId xmlns:p14="http://schemas.microsoft.com/office/powerpoint/2010/main" val="1840176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r>
              <a:rPr lang="it-IT" dirty="0" smtClean="0"/>
              <a:t>Una notevole quantità di dati emergenti, per lo più preclinici, suggerisce che gli agonisti del GLP1 abbiano anche effetti benefici diretti sulla salute riproduttiva, indipendentemente dalla perdita di peso.</a:t>
            </a:r>
          </a:p>
          <a:p>
            <a:r>
              <a:rPr lang="it-IT" dirty="0" smtClean="0"/>
              <a:t>Sono state segnalate numerose gravidanze aneddotiche durante la terapia con agonisti del GLP1.</a:t>
            </a:r>
          </a:p>
          <a:p>
            <a:r>
              <a:rPr lang="it-IT" dirty="0" smtClean="0"/>
              <a:t>I potenziali meccanismi per il miglioramento della fertilità includono:</a:t>
            </a:r>
            <a:r>
              <a:rPr lang="it-IT" baseline="0" dirty="0" smtClean="0"/>
              <a:t> </a:t>
            </a:r>
            <a:r>
              <a:rPr lang="it-IT" dirty="0" smtClean="0"/>
              <a:t>azione diretta del GLP1 a livello di ipotalamo, testicoli, ovaie e/o utero;</a:t>
            </a:r>
            <a:r>
              <a:rPr lang="it-IT" baseline="0" dirty="0" smtClean="0"/>
              <a:t> </a:t>
            </a:r>
            <a:r>
              <a:rPr lang="it-IT" dirty="0" smtClean="0"/>
              <a:t>effetti indiretti secondari alla perdita di </a:t>
            </a:r>
            <a:r>
              <a:rPr lang="it-IT" dirty="0" err="1" smtClean="0"/>
              <a:t>peso;e</a:t>
            </a:r>
            <a:r>
              <a:rPr lang="it-IT" dirty="0" smtClean="0"/>
              <a:t>/o effetti indiretti causati dal fallimento contraccettivo dovuto a un</a:t>
            </a:r>
            <a:r>
              <a:rPr lang="it-IT" baseline="0" dirty="0" smtClean="0"/>
              <a:t> </a:t>
            </a:r>
            <a:r>
              <a:rPr lang="it-IT" dirty="0" smtClean="0"/>
              <a:t>assorbimento ritardato o ridotto di contraccettivi orali associato a ridotto svuotamento gastrico o vomito.</a:t>
            </a:r>
            <a:endParaRPr lang="it-IT" dirty="0"/>
          </a:p>
        </p:txBody>
      </p:sp>
    </p:spTree>
    <p:extLst>
      <p:ext uri="{BB962C8B-B14F-4D97-AF65-F5344CB8AC3E}">
        <p14:creationId xmlns:p14="http://schemas.microsoft.com/office/powerpoint/2010/main" val="638446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schemeClr val="bg2">
                    <a:lumMod val="25000"/>
                  </a:schemeClr>
                </a:solidFill>
              </a:rPr>
              <a:t>L'obesità causa l'infertilità principalmente attraverso uno squilibrio ormonale, in particolare nell'asse ipotalamo-ipofisi-ovaio (HPO), che influenza la funzione riproduttiva.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smtClean="0">
                <a:solidFill>
                  <a:schemeClr val="bg2">
                    <a:lumMod val="25000"/>
                  </a:schemeClr>
                </a:solidFill>
              </a:rPr>
              <a:t>L'asse HPO regola il rilascio di ormoni riproduttivi come </a:t>
            </a:r>
            <a:r>
              <a:rPr lang="it-IT" sz="1200" dirty="0" err="1" smtClean="0">
                <a:solidFill>
                  <a:schemeClr val="bg2">
                    <a:lumMod val="25000"/>
                  </a:schemeClr>
                </a:solidFill>
              </a:rPr>
              <a:t>GnRH</a:t>
            </a:r>
            <a:r>
              <a:rPr lang="it-IT" sz="1200" dirty="0" smtClean="0">
                <a:solidFill>
                  <a:schemeClr val="bg2">
                    <a:lumMod val="25000"/>
                  </a:schemeClr>
                </a:solidFill>
              </a:rPr>
              <a:t>, LH, FSH, estrogeni e progesterone. Questi ormoni agiscono insieme per promuovere l</a:t>
            </a:r>
            <a:r>
              <a:rPr lang="it-IT" sz="1200" baseline="0" dirty="0" smtClean="0">
                <a:solidFill>
                  <a:schemeClr val="bg2">
                    <a:lumMod val="25000"/>
                  </a:schemeClr>
                </a:solidFill>
              </a:rPr>
              <a:t> </a:t>
            </a:r>
            <a:r>
              <a:rPr lang="it-IT" sz="1200" dirty="0" smtClean="0">
                <a:solidFill>
                  <a:schemeClr val="bg2">
                    <a:lumMod val="25000"/>
                  </a:schemeClr>
                </a:solidFill>
              </a:rPr>
              <a:t>ovulazione e preparare l'endometrio all'impianto.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Tuttavia, nelle donne obese, il tessuto adiposo in eccesso produce elevate quantità di estrogeni, che interrompono i normali processi di feedback dell'asse HPO. Di conseguenza, la produzione di </a:t>
            </a:r>
            <a:r>
              <a:rPr lang="it-IT" dirty="0" err="1" smtClean="0"/>
              <a:t>GnRH</a:t>
            </a:r>
            <a:r>
              <a:rPr lang="it-IT" dirty="0" smtClean="0"/>
              <a:t> risulta </a:t>
            </a:r>
            <a:r>
              <a:rPr lang="it-IT" dirty="0" err="1" smtClean="0"/>
              <a:t>disregolata</a:t>
            </a:r>
            <a:r>
              <a:rPr lang="it-IT" dirty="0" smtClean="0"/>
              <a:t>, causando alterazioni nella secrezione di LH ed FSH, con conseguente ovulazione irregolare o </a:t>
            </a:r>
            <a:r>
              <a:rPr lang="it-IT" dirty="0" err="1" smtClean="0"/>
              <a:t>anovulazione</a:t>
            </a:r>
            <a:r>
              <a:rPr lang="it-IT"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L'eccesso di estrogeni dal tessuto adiposo inibisce la produzione di FSH, inibendo la formazione e la maturazione dei follicoli ovarici necessari per l'ovulazione</a:t>
            </a:r>
            <a:endParaRPr lang="it-IT" dirty="0"/>
          </a:p>
        </p:txBody>
      </p:sp>
    </p:spTree>
    <p:extLst>
      <p:ext uri="{BB962C8B-B14F-4D97-AF65-F5344CB8AC3E}">
        <p14:creationId xmlns:p14="http://schemas.microsoft.com/office/powerpoint/2010/main" val="248171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smtClean="0"/>
              <a:t>Nelle ovaie l'insulina lavora in tandem con l'LH per promuovere la sintesi degli androgeni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smtClean="0"/>
              <a:t>Ciò si traduce in una condizione </a:t>
            </a:r>
            <a:r>
              <a:rPr lang="it-IT" baseline="0" dirty="0" err="1" smtClean="0"/>
              <a:t>iperandrogenica</a:t>
            </a:r>
            <a:r>
              <a:rPr lang="it-IT" baseline="0" dirty="0" smtClean="0"/>
              <a:t> (tipica della PCOS), che porta all'arresto follicolare, alla mancanza di ovulazione e ad anomalie mensili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smtClean="0"/>
              <a:t>Livelli elevati di insulina inibiscono la sintesi epatica della globulina legante gli ormoni sessuali (SHBG), con conseguente aumento dei livelli di testosterone libero circolante, aggravando l'insufficienza ovulatoria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smtClean="0"/>
              <a:t>l tessuto adiposo non solo immagazzina grasso, ma anche TNF-α, IL-6 e PCR. Questi mediatori infiammatori sono stati collegati a una ridotta funzionalità ovarica, a una ridotta crescita follicolare e a un'alterata recettività endometriale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smtClean="0"/>
              <a:t>Lo stress ossidativo può danneggiare gli ovociti (ovuli), diminuire l'attività mitocondriale nei follicoli e ostacolare l'impianto dell'embrione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smtClean="0"/>
              <a:t>Marcatori infiammatori elevati nelle donne obese sono associati a tassi più elevati di fallimento dell'impianto, aborto precoce e scarsa qualità dell'embrione, complicando i risultati riproduttivi</a:t>
            </a:r>
          </a:p>
        </p:txBody>
      </p:sp>
    </p:spTree>
    <p:extLst>
      <p:ext uri="{BB962C8B-B14F-4D97-AF65-F5344CB8AC3E}">
        <p14:creationId xmlns:p14="http://schemas.microsoft.com/office/powerpoint/2010/main" val="1086882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peptide GLP-1 attiva sia i neuroni </a:t>
            </a:r>
            <a:r>
              <a:rPr lang="it-IT" dirty="0" err="1" smtClean="0"/>
              <a:t>GnRH</a:t>
            </a:r>
            <a:r>
              <a:rPr lang="it-IT" dirty="0" smtClean="0"/>
              <a:t> che quelli </a:t>
            </a:r>
            <a:r>
              <a:rPr lang="it-IT" dirty="0" err="1" smtClean="0"/>
              <a:t>Kisspeptina</a:t>
            </a:r>
            <a:r>
              <a:rPr lang="it-IT" dirty="0" smtClean="0"/>
              <a:t> (Kiss) → collegando metabolismo e riproduzione.                   8chiara </a:t>
            </a:r>
            <a:r>
              <a:rPr lang="it-IT" dirty="0" err="1" smtClean="0"/>
              <a:t>saponaro</a:t>
            </a:r>
            <a:r>
              <a:rPr lang="it-IT" dirty="0" smtClean="0"/>
              <a:t> 2023)</a:t>
            </a:r>
          </a:p>
          <a:p>
            <a:r>
              <a:rPr lang="it-IT" dirty="0" smtClean="0"/>
              <a:t>Attraversamento della barriera </a:t>
            </a:r>
            <a:r>
              <a:rPr lang="it-IT" dirty="0" err="1" smtClean="0"/>
              <a:t>emato</a:t>
            </a:r>
            <a:r>
              <a:rPr lang="it-IT" dirty="0" smtClean="0"/>
              <a:t>-encefalica: il GLP-1 (e i suoi agonisti, come l’</a:t>
            </a:r>
            <a:r>
              <a:rPr lang="it-IT" dirty="0" err="1" smtClean="0"/>
              <a:t>exenatide</a:t>
            </a:r>
            <a:r>
              <a:rPr lang="it-IT" dirty="0" smtClean="0"/>
              <a:t>) riescono a raggiungere il </a:t>
            </a:r>
            <a:r>
              <a:rPr lang="it-IT" dirty="0" err="1" smtClean="0"/>
              <a:t>cervello.Origine</a:t>
            </a:r>
            <a:r>
              <a:rPr lang="it-IT" dirty="0" smtClean="0"/>
              <a:t> centrale: i neuroni </a:t>
            </a:r>
            <a:r>
              <a:rPr lang="it-IT" dirty="0" err="1" smtClean="0"/>
              <a:t>pre-proglucagonici</a:t>
            </a:r>
            <a:r>
              <a:rPr lang="it-IT" dirty="0" smtClean="0"/>
              <a:t> del tronco encefalico producono GLP-1 e inviano proiezioni all’</a:t>
            </a:r>
            <a:r>
              <a:rPr lang="it-IT" dirty="0" err="1" smtClean="0"/>
              <a:t>ipotalamo.Recettori</a:t>
            </a:r>
            <a:r>
              <a:rPr lang="it-IT" dirty="0" smtClean="0"/>
              <a:t> GLP-1 (GLP1R): sono espressi nei neuroni ipotalamici, in particolare sui neuroni </a:t>
            </a:r>
            <a:r>
              <a:rPr lang="it-IT" dirty="0" err="1" smtClean="0"/>
              <a:t>GnRH</a:t>
            </a:r>
            <a:r>
              <a:rPr lang="it-IT" dirty="0" smtClean="0"/>
              <a:t>, con un picco di espressione nella fase del </a:t>
            </a:r>
            <a:r>
              <a:rPr lang="it-IT" dirty="0" err="1" smtClean="0"/>
              <a:t>proestro.Attivazione</a:t>
            </a:r>
            <a:r>
              <a:rPr lang="it-IT" dirty="0" smtClean="0"/>
              <a:t> dei neuroni </a:t>
            </a:r>
            <a:r>
              <a:rPr lang="it-IT" dirty="0" err="1" smtClean="0"/>
              <a:t>GnRH</a:t>
            </a:r>
            <a:r>
              <a:rPr lang="it-IT" dirty="0" smtClean="0"/>
              <a:t>: il GLP-1 aumenta l’attività di questi neuroni potenziando le correnti </a:t>
            </a:r>
            <a:r>
              <a:rPr lang="it-IT" dirty="0" err="1" smtClean="0"/>
              <a:t>eccitatorie</a:t>
            </a:r>
            <a:r>
              <a:rPr lang="it-IT" dirty="0" smtClean="0"/>
              <a:t> GABA e la segnalazione tramite </a:t>
            </a:r>
            <a:r>
              <a:rPr lang="it-IT" dirty="0" err="1" smtClean="0"/>
              <a:t>cAMP.Interazione</a:t>
            </a:r>
            <a:r>
              <a:rPr lang="it-IT" dirty="0" smtClean="0"/>
              <a:t> con i neuroni </a:t>
            </a:r>
            <a:r>
              <a:rPr lang="it-IT" dirty="0" err="1" smtClean="0"/>
              <a:t>Kisspeptin</a:t>
            </a:r>
            <a:r>
              <a:rPr lang="it-IT" dirty="0" smtClean="0"/>
              <a:t>: il GLP-1 stimola i neuroni </a:t>
            </a:r>
            <a:r>
              <a:rPr lang="it-IT" dirty="0" err="1" smtClean="0"/>
              <a:t>kisspeptinici</a:t>
            </a:r>
            <a:r>
              <a:rPr lang="it-IT" dirty="0" smtClean="0"/>
              <a:t>, incrementandone l’espressione recettoriale e la loro eccitabilità → ponte tra metabolismo e funzione </a:t>
            </a:r>
            <a:r>
              <a:rPr lang="it-IT" dirty="0" err="1" smtClean="0"/>
              <a:t>riproduttiva.Circuiti</a:t>
            </a:r>
            <a:r>
              <a:rPr lang="it-IT" dirty="0" smtClean="0"/>
              <a:t> ipotalamici del nucleo arcuato: il GLP-1 agisce anche su neuroni POMC/CART e NPY/</a:t>
            </a:r>
            <a:r>
              <a:rPr lang="it-IT" dirty="0" err="1" smtClean="0"/>
              <a:t>AgRP</a:t>
            </a:r>
            <a:r>
              <a:rPr lang="it-IT" dirty="0" smtClean="0"/>
              <a:t>, integrando la regolazione di appetito e </a:t>
            </a:r>
            <a:r>
              <a:rPr lang="it-IT" dirty="0" err="1" smtClean="0"/>
              <a:t>fertilità.Effetti</a:t>
            </a:r>
            <a:r>
              <a:rPr lang="it-IT" dirty="0" smtClean="0"/>
              <a:t> sull’asse riproduttivo: sia il GLP-1 centrale che periferico aumentano la secrezione di LH e migliorano gli esiti riproduttivi negli animali da esperimento.</a:t>
            </a:r>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19</a:t>
            </a:fld>
            <a:endParaRPr lang="it-IT"/>
          </a:p>
        </p:txBody>
      </p:sp>
    </p:spTree>
    <p:extLst>
      <p:ext uri="{BB962C8B-B14F-4D97-AF65-F5344CB8AC3E}">
        <p14:creationId xmlns:p14="http://schemas.microsoft.com/office/powerpoint/2010/main" val="425416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Quando parliamo di obesità, spesso pensiamo solo al peso o all’aspetto estetico. In realtà, è una condizione cronica molto più complessa, che tocca aspetti profondi della salute. Uno dei più delicati è quello riproduttivo: l’obesità può compromettere la fertilità, ostacolare l’ovulazione e rendere la gravidanza più rischiosa. È un problema concreto, che molte donne e coppie si trovano ad affrontare con grande fatica.”</a:t>
            </a:r>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2</a:t>
            </a:fld>
            <a:endParaRPr lang="it-IT"/>
          </a:p>
        </p:txBody>
      </p:sp>
    </p:spTree>
    <p:extLst>
      <p:ext uri="{BB962C8B-B14F-4D97-AF65-F5344CB8AC3E}">
        <p14:creationId xmlns:p14="http://schemas.microsoft.com/office/powerpoint/2010/main" val="45576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r>
              <a:rPr lang="it-IT" dirty="0" smtClean="0"/>
              <a:t>GLP1-RA hanno determinato un lento aumento dei livelli di progesterone</a:t>
            </a:r>
          </a:p>
          <a:p>
            <a:r>
              <a:rPr lang="it-IT" dirty="0" smtClean="0"/>
              <a:t>Questi cambiamenti ormonali sono stati associati a un aumento significativo del numero di follicoli e dei corpi lutei.</a:t>
            </a:r>
          </a:p>
          <a:p>
            <a:r>
              <a:rPr lang="it-IT" dirty="0" smtClean="0"/>
              <a:t>In un altro studio, ratti diabetici femmina trattati con </a:t>
            </a:r>
            <a:r>
              <a:rPr lang="it-IT" dirty="0" err="1" smtClean="0"/>
              <a:t>exenatide</a:t>
            </a:r>
            <a:r>
              <a:rPr lang="it-IT" dirty="0" smtClean="0"/>
              <a:t> intraperitoneale (IP) hanno mostrato una significativa riduzione della fibrosi stromale ovarica e della degenerazione follicolare rispetto ai controlli,</a:t>
            </a:r>
          </a:p>
        </p:txBody>
      </p:sp>
    </p:spTree>
    <p:extLst>
      <p:ext uri="{BB962C8B-B14F-4D97-AF65-F5344CB8AC3E}">
        <p14:creationId xmlns:p14="http://schemas.microsoft.com/office/powerpoint/2010/main" val="2778856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trattamento di questi modelli animali con agonisti del GLP1 ha determinato aumenti significativi sia dei livelli sierici di estradiolo (E2) che di progesterone, riduzioni dei livelli sierici di androgeni, una diminuzione dell'espressione ovarica degli enzimi di sintesi degli steroidi e il ritorno della ciclicità estrale.</a:t>
            </a:r>
          </a:p>
          <a:p>
            <a:r>
              <a:rPr lang="it-IT" dirty="0" smtClean="0"/>
              <a:t>Molti studi sugli animali affetti da PCOS hanno indagato l'istologia ovarica mediante colorazione con ematossilina ed eosina per confrontare l'effetto del trattamento con agonisti del GLP1 con controlli non trattati. Il trattamento con agonisti del GLP1 nei topi "PCOS" è stato associato a un aumento del numero di follicoli, a strati di cellule della granulosa più spessi, a una maggiore prevalenza di corpo luteo e a una riduzione della componente cistica delle ovaie.</a:t>
            </a:r>
          </a:p>
          <a:p>
            <a:r>
              <a:rPr lang="it-IT" dirty="0" smtClean="0"/>
              <a:t>Feedback</a:t>
            </a:r>
          </a:p>
          <a:p>
            <a:r>
              <a:rPr lang="it-IT" dirty="0" smtClean="0"/>
              <a:t>Google Traduttore</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197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Gli agonisti del GLP-1 (</a:t>
            </a:r>
            <a:r>
              <a:rPr lang="it-IT" dirty="0" err="1" smtClean="0"/>
              <a:t>exenatide</a:t>
            </a:r>
            <a:r>
              <a:rPr lang="it-IT" dirty="0" smtClean="0"/>
              <a:t>, </a:t>
            </a:r>
            <a:r>
              <a:rPr lang="it-IT" dirty="0" err="1" smtClean="0"/>
              <a:t>semaglutide</a:t>
            </a:r>
            <a:r>
              <a:rPr lang="it-IT" dirty="0" smtClean="0"/>
              <a:t>) riducono la fibrosi endometriale e le aderenze intrauterine nei modelli animali.</a:t>
            </a:r>
          </a:p>
          <a:p>
            <a:r>
              <a:rPr lang="it-IT" dirty="0" smtClean="0"/>
              <a:t>Gli antagonisti del GLP-1 mostrano effetti antinfiammatori e </a:t>
            </a:r>
            <a:r>
              <a:rPr lang="it-IT" dirty="0" err="1" smtClean="0"/>
              <a:t>antifibrotici</a:t>
            </a:r>
            <a:r>
              <a:rPr lang="it-IT" dirty="0" smtClean="0"/>
              <a:t> nel tessuto endometriale.</a:t>
            </a:r>
          </a:p>
          <a:p>
            <a:r>
              <a:rPr lang="it-IT" dirty="0" smtClean="0"/>
              <a:t>Studi con </a:t>
            </a:r>
            <a:r>
              <a:rPr lang="it-IT" dirty="0" err="1" smtClean="0"/>
              <a:t>exenatide</a:t>
            </a:r>
            <a:r>
              <a:rPr lang="it-IT" dirty="0" smtClean="0"/>
              <a:t> e </a:t>
            </a:r>
            <a:r>
              <a:rPr lang="it-IT" dirty="0" err="1" smtClean="0"/>
              <a:t>liraglutide</a:t>
            </a:r>
            <a:r>
              <a:rPr lang="it-IT" dirty="0" smtClean="0"/>
              <a:t> su cellule tumorali endometriali dimostrano un aumento dell'autofagia e una riduzione della crescita tumorale.</a:t>
            </a:r>
          </a:p>
          <a:p>
            <a:r>
              <a:rPr lang="it-IT" dirty="0" smtClean="0"/>
              <a:t>Chiaro potenziale terapeutico in condizioni patologiche, ma gli effetti nella fisiologia normale rimangono sconosciuti.</a:t>
            </a:r>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22</a:t>
            </a:fld>
            <a:endParaRPr lang="it-IT"/>
          </a:p>
        </p:txBody>
      </p:sp>
    </p:spTree>
    <p:extLst>
      <p:ext uri="{BB962C8B-B14F-4D97-AF65-F5344CB8AC3E}">
        <p14:creationId xmlns:p14="http://schemas.microsoft.com/office/powerpoint/2010/main" val="4031319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 Studi clinici su donne con PCOS hanno confrontato le tariffe di gravidanza in quelle trattate con agonisti del GLP1 rispetto ad altre terapie.</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584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364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Italiano</a:t>
            </a:r>
            <a:r>
              <a:rPr lang="it-IT" baseline="0" dirty="0" smtClean="0"/>
              <a:t> </a:t>
            </a:r>
            <a:r>
              <a:rPr lang="it-IT" baseline="0" dirty="0" err="1" smtClean="0"/>
              <a:t>universita</a:t>
            </a:r>
            <a:r>
              <a:rPr lang="it-IT" baseline="0" dirty="0" smtClean="0"/>
              <a:t> di </a:t>
            </a:r>
            <a:r>
              <a:rPr lang="it-IT" baseline="0" dirty="0" err="1" smtClean="0"/>
              <a:t>palemro</a:t>
            </a:r>
            <a:r>
              <a:rPr lang="it-IT" baseline="0" dirty="0" smtClean="0"/>
              <a:t> 2023</a:t>
            </a:r>
            <a:endParaRPr lang="it-IT" dirty="0" smtClean="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87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Valutare l'efficacia di un trattamento </a:t>
            </a:r>
            <a:r>
              <a:rPr lang="it-IT" dirty="0" err="1" smtClean="0"/>
              <a:t>pre</a:t>
            </a:r>
            <a:r>
              <a:rPr lang="it-IT" dirty="0" smtClean="0"/>
              <a:t>-concezionale con </a:t>
            </a:r>
            <a:r>
              <a:rPr lang="it-IT" dirty="0" err="1" smtClean="0"/>
              <a:t>liraglutide</a:t>
            </a:r>
            <a:r>
              <a:rPr lang="it-IT" dirty="0" smtClean="0"/>
              <a:t> a basso dosaggio (1,2 mg/die) aggiunto a </a:t>
            </a:r>
            <a:r>
              <a:rPr lang="it-IT" dirty="0" err="1" smtClean="0"/>
              <a:t>metformina</a:t>
            </a:r>
            <a:r>
              <a:rPr lang="it-IT" dirty="0" smtClean="0"/>
              <a:t> (1000 mg due volte al giorno) rispetto alla </a:t>
            </a:r>
            <a:r>
              <a:rPr lang="it-IT" dirty="0" err="1" smtClean="0"/>
              <a:t>metformina</a:t>
            </a:r>
            <a:r>
              <a:rPr lang="it-IT" dirty="0" smtClean="0"/>
              <a:t> da sola, in donne obese con PCOS che non avevano risposto a trattamenti riproduttivi di prima linea come </a:t>
            </a:r>
            <a:r>
              <a:rPr lang="it-IT" dirty="0" err="1" smtClean="0"/>
              <a:t>clomifene</a:t>
            </a:r>
            <a:r>
              <a:rPr lang="it-IT" dirty="0" smtClean="0"/>
              <a:t>, </a:t>
            </a:r>
            <a:r>
              <a:rPr lang="it-IT" dirty="0" err="1" smtClean="0"/>
              <a:t>letrozolo</a:t>
            </a:r>
            <a:r>
              <a:rPr lang="it-IT" dirty="0" smtClean="0"/>
              <a:t> o </a:t>
            </a:r>
            <a:r>
              <a:rPr lang="it-IT" dirty="0" err="1" smtClean="0"/>
              <a:t>drilling</a:t>
            </a:r>
            <a:r>
              <a:rPr lang="it-IT" dirty="0" smtClean="0"/>
              <a:t> ovarico.🧪 </a:t>
            </a:r>
            <a:r>
              <a:rPr lang="it-IT" dirty="0" err="1" smtClean="0"/>
              <a:t>MetodologiaDisegno</a:t>
            </a:r>
            <a:r>
              <a:rPr lang="it-IT" dirty="0" smtClean="0"/>
              <a:t> dello studio: studio pilota, prospettico, randomizzato, in </a:t>
            </a:r>
            <a:r>
              <a:rPr lang="it-IT" dirty="0" err="1" smtClean="0"/>
              <a:t>aperto.Partecipanti</a:t>
            </a:r>
            <a:r>
              <a:rPr lang="it-IT" dirty="0" smtClean="0"/>
              <a:t>: 28 donne con PCOS, infertilità e obesità (età media 31,07 ± 4,75 anni; BMI medio 36,7 ± 3,5 kg/m²).</a:t>
            </a:r>
            <a:r>
              <a:rPr lang="it-IT" dirty="0" err="1" smtClean="0"/>
              <a:t>Trattamento:Gruppo</a:t>
            </a:r>
            <a:r>
              <a:rPr lang="it-IT" dirty="0" smtClean="0"/>
              <a:t> MET: </a:t>
            </a:r>
            <a:r>
              <a:rPr lang="it-IT" dirty="0" err="1" smtClean="0"/>
              <a:t>metformina</a:t>
            </a:r>
            <a:r>
              <a:rPr lang="it-IT" dirty="0" smtClean="0"/>
              <a:t> 1000 mg due volte al giorno per 12 </a:t>
            </a:r>
            <a:r>
              <a:rPr lang="it-IT" dirty="0" err="1" smtClean="0"/>
              <a:t>settimane.Gruppo</a:t>
            </a:r>
            <a:r>
              <a:rPr lang="it-IT" dirty="0" smtClean="0"/>
              <a:t> COMBI: </a:t>
            </a:r>
            <a:r>
              <a:rPr lang="it-IT" dirty="0" err="1" smtClean="0"/>
              <a:t>metformina</a:t>
            </a:r>
            <a:r>
              <a:rPr lang="it-IT" dirty="0" smtClean="0"/>
              <a:t> 1000 mg due volte al giorno + </a:t>
            </a:r>
            <a:r>
              <a:rPr lang="it-IT" dirty="0" err="1" smtClean="0"/>
              <a:t>liraglutide</a:t>
            </a:r>
            <a:r>
              <a:rPr lang="it-IT" dirty="0" smtClean="0"/>
              <a:t> 1,2 mg al giorno per 12 </a:t>
            </a:r>
            <a:r>
              <a:rPr lang="it-IT" dirty="0" err="1" smtClean="0"/>
              <a:t>settimane.Protocollo</a:t>
            </a:r>
            <a:r>
              <a:rPr lang="it-IT" dirty="0" smtClean="0"/>
              <a:t> IVF: stimolazione ovarica iniziata dopo un periodo di 4 settimane senza farmaci. evitare l’esposizione diretta del farmaco durante la gravidanza, poiché GLP‑1 agonisti come </a:t>
            </a:r>
            <a:r>
              <a:rPr lang="it-IT" dirty="0" err="1" smtClean="0"/>
              <a:t>liraglutide</a:t>
            </a:r>
            <a:r>
              <a:rPr lang="it-IT" dirty="0" smtClean="0"/>
              <a:t> non sono raccomandati in gravidanza.</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904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L'aggiunta di </a:t>
            </a:r>
            <a:r>
              <a:rPr lang="it-IT" dirty="0" err="1" smtClean="0"/>
              <a:t>liraglutide</a:t>
            </a:r>
            <a:r>
              <a:rPr lang="it-IT" dirty="0" smtClean="0"/>
              <a:t> a basso dosaggio alla </a:t>
            </a:r>
            <a:r>
              <a:rPr lang="it-IT" dirty="0" err="1" smtClean="0"/>
              <a:t>metformina</a:t>
            </a:r>
            <a:r>
              <a:rPr lang="it-IT" dirty="0" smtClean="0"/>
              <a:t> ha mostrato un'efficacia superiore rispetto alla </a:t>
            </a:r>
            <a:r>
              <a:rPr lang="it-IT" dirty="0" err="1" smtClean="0"/>
              <a:t>metformina</a:t>
            </a:r>
            <a:r>
              <a:rPr lang="it-IT" dirty="0" smtClean="0"/>
              <a:t> da sola nel migliorare i tassi di gravidanza per trasferimento embrionale e i tassi di gravidanza cumulativi</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581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valutare se l’aggiunta di </a:t>
            </a:r>
            <a:r>
              <a:rPr lang="it-IT" dirty="0" err="1" smtClean="0"/>
              <a:t>dulaglutide</a:t>
            </a:r>
            <a:r>
              <a:rPr lang="it-IT" dirty="0" smtClean="0"/>
              <a:t> a una dieta ipocalorica (CRD) migliora la riduzione del grasso viscerale (VAT) e i parametri metabolici rispetto alla sola dieta ipocalorica in donne sovrappeso o obese con PCOS.🧪 </a:t>
            </a:r>
            <a:r>
              <a:rPr lang="it-IT" dirty="0" err="1" smtClean="0"/>
              <a:t>MetodologiaDisegno</a:t>
            </a:r>
            <a:r>
              <a:rPr lang="it-IT" dirty="0" smtClean="0"/>
              <a:t>: Studio randomizzato controllato, monocentrico, open-</a:t>
            </a:r>
            <a:r>
              <a:rPr lang="it-IT" dirty="0" err="1" smtClean="0"/>
              <a:t>label.Partecipanti</a:t>
            </a:r>
            <a:r>
              <a:rPr lang="it-IT" dirty="0" smtClean="0"/>
              <a:t>: 68 donne sovrappeso o obese con </a:t>
            </a:r>
            <a:r>
              <a:rPr lang="it-IT" dirty="0" err="1" smtClean="0"/>
              <a:t>PCOS.Gruppi:Dulaglutide</a:t>
            </a:r>
            <a:r>
              <a:rPr lang="it-IT" dirty="0" smtClean="0"/>
              <a:t> + CRD (n=35): </a:t>
            </a:r>
            <a:r>
              <a:rPr lang="it-IT" dirty="0" err="1" smtClean="0"/>
              <a:t>Dulaglutide</a:t>
            </a:r>
            <a:r>
              <a:rPr lang="it-IT" dirty="0" smtClean="0"/>
              <a:t> somministrato una volta a settimana più dieta </a:t>
            </a:r>
            <a:r>
              <a:rPr lang="it-IT" dirty="0" err="1" smtClean="0"/>
              <a:t>ipocalorica.CRD</a:t>
            </a:r>
            <a:r>
              <a:rPr lang="it-IT" dirty="0" smtClean="0"/>
              <a:t> sola (n=33): Solo dieta </a:t>
            </a:r>
            <a:r>
              <a:rPr lang="it-IT" dirty="0" err="1" smtClean="0"/>
              <a:t>ipocalorica.Durata</a:t>
            </a:r>
            <a:r>
              <a:rPr lang="it-IT" dirty="0" smtClean="0"/>
              <a:t>: L’intervento è continuato fino al raggiungimento del 7% di perdita di peso rispetto al basale o per un massimo di 6 mesi. </a:t>
            </a:r>
            <a:r>
              <a:rPr lang="it-IT" dirty="0" err="1" smtClean="0"/>
              <a:t>Endpoint</a:t>
            </a:r>
            <a:r>
              <a:rPr lang="it-IT" dirty="0" smtClean="0"/>
              <a:t> primario: Variazione dell’area del grasso viscerale (VAT).</a:t>
            </a:r>
            <a:r>
              <a:rPr lang="it-IT" dirty="0" err="1" smtClean="0"/>
              <a:t>Endpoint</a:t>
            </a:r>
            <a:r>
              <a:rPr lang="it-IT" dirty="0" smtClean="0"/>
              <a:t> secondari: Frequenza mestruale, parametri metabolici e ormonali, grasso epatico e composizione corporea.</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298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Questo grafico è una curva di </a:t>
            </a:r>
            <a:r>
              <a:rPr lang="it-IT" dirty="0" err="1" smtClean="0"/>
              <a:t>Kaplan</a:t>
            </a:r>
            <a:r>
              <a:rPr lang="it-IT" dirty="0" smtClean="0"/>
              <a:t>-Meier che mostra la probabilità di raggiungere l’obiettivo di perdita di peso del 7% nel tempo, confrontando due </a:t>
            </a:r>
            <a:r>
              <a:rPr lang="it-IT" dirty="0" err="1" smtClean="0"/>
              <a:t>gruppi:Linea</a:t>
            </a:r>
            <a:r>
              <a:rPr lang="it-IT" dirty="0" smtClean="0"/>
              <a:t> rossa: </a:t>
            </a:r>
            <a:r>
              <a:rPr lang="it-IT" dirty="0" err="1" smtClean="0"/>
              <a:t>Dulaglutide</a:t>
            </a:r>
            <a:r>
              <a:rPr lang="it-IT" dirty="0" smtClean="0"/>
              <a:t> + dieta ipocalorica (CRD)Linea blu: Solo dieta ipocalorica (CRD)</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Un </a:t>
            </a:r>
            <a:r>
              <a:rPr lang="it-IT" dirty="0" err="1" smtClean="0"/>
              <a:t>Hazrad</a:t>
            </a:r>
            <a:r>
              <a:rPr lang="it-IT" dirty="0" smtClean="0"/>
              <a:t> Ratio aggiusto</a:t>
            </a:r>
            <a:r>
              <a:rPr lang="it-IT" baseline="0" dirty="0" smtClean="0"/>
              <a:t> </a:t>
            </a:r>
            <a:r>
              <a:rPr lang="it-IT" dirty="0" smtClean="0"/>
              <a:t> di 2.5 vuol dire che, in ogni momento del follow-up, i pazienti trattati con </a:t>
            </a:r>
            <a:r>
              <a:rPr lang="it-IT" dirty="0" err="1" smtClean="0"/>
              <a:t>Dulaglutide</a:t>
            </a:r>
            <a:r>
              <a:rPr lang="it-IT" dirty="0" smtClean="0"/>
              <a:t> + CRD hanno una probabilità circa 2.5 volte maggiore di raggiungere il 7% di perdita di peso rispetto a chi segue solo la dieta CRD.</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Nessuna differenza significativa tra i gruppi nella riduzione dell’area VAT (-0,97 cm², 95% CI: -14,36 a 12,42, p = 0,884).</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77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L'infertilità è definita come l'incapacità di concepire dopo 12 mesi di rapporti sessuali frequenti e non protetti e colpisce circa il 15% delle coppie in tutto il mondo. Sebbene diverse variabili possano contribuire all'infertilità, tra cui malattie genetiche e anomalie anatomiche, nonché impatti ambientali e legati allo stile di vita, l'obesità è uno dei più importanti fattori di rischio modificabili.</a:t>
            </a:r>
          </a:p>
          <a:p>
            <a:r>
              <a:rPr lang="it-IT" dirty="0" smtClean="0"/>
              <a:t>L'effetto dell'IMC sulla fertilità femminile è stato ampiamente studiato. Le donne in sovrappeso (IMC 25,0–29,9 kg/m²) e obese (IMC ≥30 kg/m²) presentano una</a:t>
            </a:r>
            <a:r>
              <a:rPr lang="it-IT" baseline="0" dirty="0" smtClean="0"/>
              <a:t> curva discendente </a:t>
            </a:r>
            <a:r>
              <a:rPr lang="it-IT" dirty="0" smtClean="0"/>
              <a:t> lineare nei tassi di gravidanza spontanea con l'aumento dell'IMC; corretto per possibili fattori correlati, le donne con un IMC &gt;29 kg/m² hanno avuto un tasso di gravidanza inferiore del 4% per ogni aumento di kg/m²; l'IMC, oltre ad altri effetti negativi sulla salute generale,</a:t>
            </a:r>
          </a:p>
          <a:p>
            <a:r>
              <a:rPr lang="it-IT" dirty="0" smtClean="0"/>
              <a:t>L'obesità compromette la fertilità femminile attraverso una serie di processi, tutti a loro volta compromettenti la normale funzione riproduttiva: cambiamenti metabolici come l'</a:t>
            </a:r>
            <a:r>
              <a:rPr lang="it-IT" dirty="0" err="1" smtClean="0"/>
              <a:t>insulino</a:t>
            </a:r>
            <a:r>
              <a:rPr lang="it-IT" dirty="0" smtClean="0"/>
              <a:t>-resistenza, la </a:t>
            </a:r>
            <a:r>
              <a:rPr lang="it-IT" dirty="0" err="1" smtClean="0"/>
              <a:t>disregolazione</a:t>
            </a:r>
            <a:r>
              <a:rPr lang="it-IT" dirty="0" smtClean="0"/>
              <a:t> ormonale e l'infiammazione cronica di basso grado.</a:t>
            </a:r>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3</a:t>
            </a:fld>
            <a:endParaRPr lang="it-IT"/>
          </a:p>
        </p:txBody>
      </p:sp>
    </p:spTree>
    <p:extLst>
      <p:ext uri="{BB962C8B-B14F-4D97-AF65-F5344CB8AC3E}">
        <p14:creationId xmlns:p14="http://schemas.microsoft.com/office/powerpoint/2010/main" val="1149609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Questo grafico è una curva di </a:t>
            </a:r>
            <a:r>
              <a:rPr lang="it-IT" dirty="0" err="1" smtClean="0"/>
              <a:t>Kaplan</a:t>
            </a:r>
            <a:r>
              <a:rPr lang="it-IT" dirty="0" smtClean="0"/>
              <a:t>-Meier che mostra la probabilità di raggiungere l’obiettivo di perdita di peso del 7% nel tempo, confrontando due </a:t>
            </a:r>
            <a:r>
              <a:rPr lang="it-IT" dirty="0" err="1" smtClean="0"/>
              <a:t>gruppi:Linea</a:t>
            </a:r>
            <a:r>
              <a:rPr lang="it-IT" dirty="0" smtClean="0"/>
              <a:t> rossa: </a:t>
            </a:r>
            <a:r>
              <a:rPr lang="it-IT" dirty="0" err="1" smtClean="0"/>
              <a:t>Dulaglutide</a:t>
            </a:r>
            <a:r>
              <a:rPr lang="it-IT" dirty="0" smtClean="0"/>
              <a:t> + dieta ipocalorica (CRD)Linea blu: Solo dieta ipocalorica (CRD)</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Un </a:t>
            </a:r>
            <a:r>
              <a:rPr lang="it-IT" dirty="0" err="1" smtClean="0"/>
              <a:t>Hazrad</a:t>
            </a:r>
            <a:r>
              <a:rPr lang="it-IT" dirty="0" smtClean="0"/>
              <a:t> Ratio aggiusto</a:t>
            </a:r>
            <a:r>
              <a:rPr lang="it-IT" baseline="0" dirty="0" smtClean="0"/>
              <a:t> </a:t>
            </a:r>
            <a:r>
              <a:rPr lang="it-IT" dirty="0" smtClean="0"/>
              <a:t> di 2.5 vuol dire che, in ogni momento del follow-up, i pazienti trattati con </a:t>
            </a:r>
            <a:r>
              <a:rPr lang="it-IT" dirty="0" err="1" smtClean="0"/>
              <a:t>Dulaglutide</a:t>
            </a:r>
            <a:r>
              <a:rPr lang="it-IT" dirty="0" smtClean="0"/>
              <a:t> + CRD hanno una probabilità circa 2.5 volte maggiore di raggiungere il 7% di perdita di peso rispetto a chi segue solo la dieta CRD.</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Nessuna differenza significativa tra i gruppi nella riduzione dell’area VAT (-0,97 cm², 95% CI: -14,36 a 12,42, p = 0,884).</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569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t>Miglioramenti </a:t>
            </a:r>
            <a:r>
              <a:rPr lang="it-IT" dirty="0" err="1" smtClean="0"/>
              <a:t>metabolici:Il</a:t>
            </a:r>
            <a:r>
              <a:rPr lang="it-IT" dirty="0" smtClean="0"/>
              <a:t> gruppo </a:t>
            </a:r>
            <a:r>
              <a:rPr lang="it-IT" dirty="0" err="1" smtClean="0"/>
              <a:t>Dulaglutide</a:t>
            </a:r>
            <a:r>
              <a:rPr lang="it-IT" dirty="0" smtClean="0"/>
              <a:t> + CRD ha mostrato riduzioni significative di HbA1c e della glicemia postprandiale rispetto alla dieta da </a:t>
            </a:r>
            <a:r>
              <a:rPr lang="it-IT" dirty="0" err="1" smtClean="0"/>
              <a:t>sola.Effetti</a:t>
            </a:r>
            <a:r>
              <a:rPr lang="it-IT" dirty="0" smtClean="0"/>
              <a:t> collaterali </a:t>
            </a:r>
            <a:r>
              <a:rPr lang="it-IT" dirty="0" err="1" smtClean="0"/>
              <a:t>gastrointestinali:Il</a:t>
            </a:r>
            <a:r>
              <a:rPr lang="it-IT" dirty="0" smtClean="0"/>
              <a:t> 37,14% delle partecipanti nel gruppo </a:t>
            </a:r>
            <a:r>
              <a:rPr lang="it-IT" dirty="0" err="1" smtClean="0"/>
              <a:t>dulaglutide</a:t>
            </a:r>
            <a:r>
              <a:rPr lang="it-IT" dirty="0" smtClean="0"/>
              <a:t> ha riportato almeno un evento avverso gastrointestinale, simile al gruppo CRD sola.</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71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Tirzepatide</a:t>
            </a:r>
            <a:r>
              <a:rPr lang="en-US" dirty="0" smtClean="0"/>
              <a:t> has shown improvement in weight reduction and insulin sensitivity, which are the two major problems in PCOS and can be a potential treatment for PCOS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smtClean="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762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smtClean="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12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smtClean="0"/>
              <a:t>riduzione del rischio di esiti ostetrici </a:t>
            </a:r>
            <a:r>
              <a:rPr lang="it-IT" dirty="0" err="1" smtClean="0"/>
              <a:t>avvers</a:t>
            </a:r>
            <a:endParaRPr lang="it-IT" dirty="0" smtClean="0"/>
          </a:p>
          <a:p>
            <a:pPr eaLnBrk="1" hangingPunct="1"/>
            <a:r>
              <a:rPr lang="it-IT" dirty="0" smtClean="0"/>
              <a:t>Uno studio di coorte retrospettivo ha esaminato gli esiti ostetrici nelle donne in età riproduttiva a cui era stata prescritta una terapia agonista del GLP1 nei 2 anni precedenti la gravidanza</a:t>
            </a:r>
          </a:p>
          <a:p>
            <a:pPr eaLnBrk="1" hangingPunct="1"/>
            <a:r>
              <a:rPr lang="it-IT" dirty="0" smtClean="0"/>
              <a:t>Gli agonisti del GLP1 sono stati associati a tassi ridotti di diabete gestazionale, ipertensione gestazionale e </a:t>
            </a:r>
            <a:r>
              <a:rPr lang="it-IT" dirty="0" err="1" smtClean="0"/>
              <a:t>preeclampsia</a:t>
            </a:r>
            <a:endParaRPr lang="it-IT" dirty="0" smtClean="0"/>
          </a:p>
          <a:p>
            <a:pPr eaLnBrk="1" hangingPunct="1"/>
            <a:r>
              <a:rPr lang="it-IT" dirty="0" smtClean="0"/>
              <a:t>Inoltre, questa coorte aveva meno probabilità di avere parti prematuri e cesarei</a:t>
            </a:r>
          </a:p>
          <a:p>
            <a:pPr eaLnBrk="1" hangingPunct="1"/>
            <a:endParaRPr lang="it-IT" dirty="0" smtClean="0"/>
          </a:p>
          <a:p>
            <a:pPr eaLnBrk="1" hangingPunct="1"/>
            <a:r>
              <a:rPr lang="it-IT" dirty="0" smtClean="0"/>
              <a:t>Poiché le coorti sono state abbinate in base all'IMC, i risultati possono essere interpretati come dimostrazione di un effetto benefico diretto della terapia con agonisti del GLP1 prima del concepimento nel ridurre il rischio di complicazioni legate alla gravidanza..</a:t>
            </a:r>
            <a:endParaRPr lang="it-IT" dirty="0"/>
          </a:p>
        </p:txBody>
      </p:sp>
    </p:spTree>
    <p:extLst>
      <p:ext uri="{BB962C8B-B14F-4D97-AF65-F5344CB8AC3E}">
        <p14:creationId xmlns:p14="http://schemas.microsoft.com/office/powerpoint/2010/main" val="515511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quasi tutti i GLP-1 agonisti nei modelli animali hanno mostrato effetti negativi sullo sviluppo fetale, motivo per cui il loro uso in gravidanza è generalmente </a:t>
            </a:r>
            <a:r>
              <a:rPr lang="it-IT" dirty="0" err="1" smtClean="0"/>
              <a:t>sconsigliatocausa</a:t>
            </a:r>
            <a:r>
              <a:rPr lang="it-IT" dirty="0" smtClean="0"/>
              <a:t> ridotta sopravvivenza embrionale, diminuzione crescita fetale, ritardo ossificazione e anomalie viscerali, ma non gravi malformazioni scheletriche.</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031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smtClean="0"/>
              <a:t>.</a:t>
            </a:r>
          </a:p>
          <a:p>
            <a:pPr eaLnBrk="1" hangingPunct="1"/>
            <a:endParaRPr lang="it-IT" dirty="0" smtClean="0"/>
          </a:p>
          <a:p>
            <a:pPr eaLnBrk="1" hangingPunct="1"/>
            <a:r>
              <a:rPr lang="it-IT" dirty="0" smtClean="0"/>
              <a:t>Analogamente, </a:t>
            </a:r>
            <a:r>
              <a:rPr lang="it-IT" dirty="0" err="1" smtClean="0"/>
              <a:t>Facchiano</a:t>
            </a:r>
            <a:r>
              <a:rPr lang="it-IT" dirty="0" smtClean="0"/>
              <a:t> et al. (2012) hanno riportato solo pochi casi di IUGR in pazienti sottoposte a bendaggio gastrico regolabile laparoscopico (LAGB) e bypass gastrico Roux-en-Y laparoscopico (LRYGB).</a:t>
            </a:r>
          </a:p>
          <a:p>
            <a:pPr eaLnBrk="1" hangingPunct="1"/>
            <a:endParaRPr lang="it-IT" dirty="0" smtClean="0"/>
          </a:p>
          <a:p>
            <a:pPr eaLnBrk="1" hangingPunct="1"/>
            <a:r>
              <a:rPr lang="it-IT" dirty="0" smtClean="0"/>
              <a:t>Sheiner et al. (2011) non hanno riscontrato differenze significative</a:t>
            </a:r>
          </a:p>
          <a:p>
            <a:pPr eaLnBrk="1" hangingPunct="1"/>
            <a:r>
              <a:rPr lang="it-IT" dirty="0" smtClean="0"/>
              <a:t>nei tassi di malformazioni congenite tra le donne che hanno concepito entro 12 mesi dall'intervento chirurgico e quelle che hanno concepito successivamente, il che indica che la riduzione di peso chirurgica non è intrinsecamente </a:t>
            </a:r>
            <a:r>
              <a:rPr lang="it-IT" dirty="0" err="1" smtClean="0"/>
              <a:t>teratogen</a:t>
            </a:r>
            <a:endParaRPr lang="it-IT" dirty="0" smtClean="0"/>
          </a:p>
          <a:p>
            <a:pPr eaLnBrk="1" hangingPunct="1"/>
            <a:r>
              <a:rPr lang="en-US" dirty="0" smtClean="0"/>
              <a:t>Jacamon et al. (2020) and </a:t>
            </a:r>
            <a:r>
              <a:rPr lang="en-US" dirty="0" err="1" smtClean="0"/>
              <a:t>Snoek</a:t>
            </a:r>
            <a:r>
              <a:rPr lang="en-US" dirty="0" smtClean="0"/>
              <a:t> et al. (2023) discovered an elevated incidence of SGA newborns and NICU hospitalizations in post-surgical pregnancies, especially among women who received Roux-</a:t>
            </a:r>
            <a:r>
              <a:rPr lang="en-US" dirty="0" err="1" smtClean="0"/>
              <a:t>en</a:t>
            </a:r>
            <a:r>
              <a:rPr lang="en-US" dirty="0" smtClean="0"/>
              <a:t>-Y gastric bypass (RYGB)</a:t>
            </a:r>
            <a:endParaRPr lang="it-IT" dirty="0"/>
          </a:p>
        </p:txBody>
      </p:sp>
    </p:spTree>
    <p:extLst>
      <p:ext uri="{BB962C8B-B14F-4D97-AF65-F5344CB8AC3E}">
        <p14:creationId xmlns:p14="http://schemas.microsoft.com/office/powerpoint/2010/main" val="2256256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smtClean="0"/>
              <a:t>per minimizzare i rischi sul feto, i GLP-1 agonisti non devono essere usati in gravidanza e, per quelli a lunga durata, è importante smettere con sufficiente anticipo prima di cercare una gravidanza</a:t>
            </a:r>
            <a:endParaRPr lang="it-IT" dirty="0"/>
          </a:p>
        </p:txBody>
      </p:sp>
    </p:spTree>
    <p:extLst>
      <p:ext uri="{BB962C8B-B14F-4D97-AF65-F5344CB8AC3E}">
        <p14:creationId xmlns:p14="http://schemas.microsoft.com/office/powerpoint/2010/main" val="1755396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L'obesità è un ostacolo fondamentale alla salute riproduttiva ottimale. Gli agonisti del recettore del GLP-1 migliorano il peso, la resistenza all'insulina e i parametri metabolici, il che può migliorare la fertilità nelle donne obese, sia direttamente che indirettamente. Evidenze provenienti da studi clinici suggeriscono potenziali benefici nelle donne con PCOS, tra cui un miglioramento dell'ovulazione e tassi di gravidanza più elevati in combinazione con le terapie standard.</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378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Sono necessari studi clinici più approfonditi e a lungo termine per chiarire il ruolo degli antagonisti del GLP-1 nella medicina riproduttiva e per bilanciare i benefici materni con la sicurezza fetale.</a:t>
            </a:r>
            <a:endParaRPr lang="it-IT" dirty="0"/>
          </a:p>
        </p:txBody>
      </p:sp>
      <p:sp>
        <p:nvSpPr>
          <p:cNvPr id="4" name="Segnaposto numero diapositiva 3"/>
          <p:cNvSpPr>
            <a:spLocks noGrp="1"/>
          </p:cNvSpPr>
          <p:nvPr>
            <p:ph type="sldNum" sz="quarter" idx="10"/>
          </p:nvPr>
        </p:nvSpPr>
        <p:spPr/>
        <p:txBody>
          <a:bodyPr/>
          <a:lstStyle/>
          <a:p>
            <a:fld id="{B7359B8B-6393-466E-92DA-6DA57410A3F3}" type="slidenum">
              <a:rPr lang="it-IT" smtClean="0"/>
              <a:t>39</a:t>
            </a:fld>
            <a:endParaRPr lang="it-IT"/>
          </a:p>
        </p:txBody>
      </p:sp>
    </p:spTree>
    <p:extLst>
      <p:ext uri="{BB962C8B-B14F-4D97-AF65-F5344CB8AC3E}">
        <p14:creationId xmlns:p14="http://schemas.microsoft.com/office/powerpoint/2010/main" val="136535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gestione dell'obesità nelle donne presenta sfide specifiche per tutto l'arco della loro vita. Tuttavia, esistono prove o raccomandazioni limitate incentrate esclusivamente sulle donne che convivono con l'obesità.</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222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8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Un BMI normale (18,5–25 kg/m²) è associato a tassi di fertilità più elevati e, pertanto, puntare a un BMI normale è auspicabile per la fecondità nelle donne in sovrappeso o obese.</a:t>
            </a:r>
          </a:p>
          <a:p>
            <a:r>
              <a:rPr lang="it-IT" dirty="0" smtClean="0"/>
              <a:t>Tuttavia, mantenere un obiettivo realistico è più importante per le donne che desiderano la fertilità. Esistono prove a supporto di una perdita di peso del 5–10% in 6 mesi per aiutare a ripristinare l'ovulazione e la gravidanza nel 55–100% delle donne.</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42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This prospective study evaluated the effect of weight reduction on anthropometric indices and ovarian morphology in </a:t>
            </a:r>
            <a:r>
              <a:rPr lang="en-US" b="0" i="0" dirty="0" err="1">
                <a:solidFill>
                  <a:srgbClr val="212121"/>
                </a:solidFill>
                <a:effectLst/>
                <a:latin typeface="BlinkMacSystemFont"/>
              </a:rPr>
              <a:t>anovulatory</a:t>
            </a:r>
            <a:r>
              <a:rPr lang="en-US" b="0" i="0" dirty="0">
                <a:solidFill>
                  <a:srgbClr val="212121"/>
                </a:solidFill>
                <a:effectLst/>
                <a:latin typeface="BlinkMacSystemFont"/>
              </a:rPr>
              <a:t> overweight patients with polycystic ovary syndrome (PCOS).</a:t>
            </a:r>
          </a:p>
          <a:p>
            <a:r>
              <a:rPr lang="en-US" b="0" i="0" dirty="0">
                <a:solidFill>
                  <a:srgbClr val="212121"/>
                </a:solidFill>
                <a:effectLst/>
                <a:latin typeface="BlinkMacSystemFont"/>
              </a:rPr>
              <a:t>Thirty-three </a:t>
            </a:r>
            <a:r>
              <a:rPr lang="en-US" b="0" i="0" dirty="0" err="1">
                <a:solidFill>
                  <a:srgbClr val="212121"/>
                </a:solidFill>
                <a:effectLst/>
                <a:latin typeface="BlinkMacSystemFont"/>
              </a:rPr>
              <a:t>anovulatory</a:t>
            </a:r>
            <a:r>
              <a:rPr lang="en-US" b="0" i="0" dirty="0">
                <a:solidFill>
                  <a:srgbClr val="212121"/>
                </a:solidFill>
                <a:effectLst/>
                <a:latin typeface="BlinkMacSystemFont"/>
              </a:rPr>
              <a:t> overweight patients with PCOS were enrolled in the study.</a:t>
            </a:r>
          </a:p>
          <a:p>
            <a:r>
              <a:rPr lang="en-US" b="0" i="0" dirty="0">
                <a:solidFill>
                  <a:srgbClr val="212121"/>
                </a:solidFill>
                <a:effectLst/>
                <a:latin typeface="BlinkMacSystemFont"/>
              </a:rPr>
              <a:t>Patients were prescribed a 1200 kcal/day diet, and physical exercise was recommended. Anthropometric indices and ovarian imaging parameters were assessed at baseline and after weight loss of 5 and 10%.</a:t>
            </a:r>
          </a:p>
          <a:p>
            <a:r>
              <a:rPr lang="en-US" b="0" i="0" dirty="0">
                <a:solidFill>
                  <a:srgbClr val="212121"/>
                </a:solidFill>
                <a:effectLst/>
                <a:latin typeface="BlinkMacSystemFont"/>
              </a:rPr>
              <a:t>Twenty-five patients (76%) lost at least 5% of their body weight. Eleven of these patients (33%) reached a 10% decrease in weight. </a:t>
            </a:r>
          </a:p>
          <a:p>
            <a:endParaRPr lang="en-US" b="0" i="0" dirty="0">
              <a:solidFill>
                <a:srgbClr val="212121"/>
              </a:solidFill>
              <a:effectLst/>
              <a:latin typeface="BlinkMacSystemFont"/>
            </a:endParaRPr>
          </a:p>
          <a:p>
            <a:r>
              <a:rPr lang="en-US" b="0" i="0" dirty="0">
                <a:solidFill>
                  <a:srgbClr val="212121"/>
                </a:solidFill>
                <a:effectLst/>
                <a:latin typeface="BlinkMacSystemFont"/>
              </a:rPr>
              <a:t>Waist circumference at the umbilical level, hip circumference, four skin folds, body mass index and fatty mass ratio were significantly reduced after 5 and 10% weight loss.</a:t>
            </a:r>
          </a:p>
          <a:p>
            <a:r>
              <a:rPr lang="en-US" b="0" i="0" dirty="0">
                <a:solidFill>
                  <a:srgbClr val="212121"/>
                </a:solidFill>
                <a:effectLst/>
                <a:latin typeface="BlinkMacSystemFont"/>
              </a:rPr>
              <a:t>Among the 27 patients with oligo-</a:t>
            </a:r>
            <a:r>
              <a:rPr lang="en-US" b="0" i="0" dirty="0" err="1">
                <a:solidFill>
                  <a:srgbClr val="212121"/>
                </a:solidFill>
                <a:effectLst/>
                <a:latin typeface="BlinkMacSystemFont"/>
              </a:rPr>
              <a:t>amenorrhoea</a:t>
            </a:r>
            <a:r>
              <a:rPr lang="en-US" b="0" i="0" dirty="0">
                <a:solidFill>
                  <a:srgbClr val="212121"/>
                </a:solidFill>
                <a:effectLst/>
                <a:latin typeface="BlinkMacSystemFont"/>
              </a:rPr>
              <a:t>, 18 had a resumption of regular cycles and 15 experienced spontaneous ovulation; 10 spontaneous pregnancies occurred in patients who lost at least 5% of their weight.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059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5FEA-84F3-7C6C-D370-659CB912461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149029-5F54-327D-A287-5A9846A9A01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3A7D50B-6DFF-F053-FBF5-F77E74F08DAE}"/>
              </a:ext>
            </a:extLst>
          </p:cNvPr>
          <p:cNvSpPr>
            <a:spLocks noGrp="1"/>
          </p:cNvSpPr>
          <p:nvPr>
            <p:ph type="body" idx="1"/>
          </p:nvPr>
        </p:nvSpPr>
        <p:spPr/>
        <p:txBody>
          <a:bodyPr/>
          <a:lstStyle/>
          <a:p>
            <a:r>
              <a:rPr lang="it-IT" dirty="0" smtClean="0"/>
              <a:t>Le modifiche dietetiche sono il pilastro per modificare le </a:t>
            </a:r>
            <a:r>
              <a:rPr lang="it-IT" dirty="0" err="1" smtClean="0"/>
              <a:t>disregolazioni</a:t>
            </a:r>
            <a:r>
              <a:rPr lang="it-IT" dirty="0" smtClean="0"/>
              <a:t> metaboliche nelle donne con PCOS</a:t>
            </a:r>
          </a:p>
          <a:p>
            <a:r>
              <a:rPr lang="it-IT" dirty="0" smtClean="0"/>
              <a:t>La dieta mediterranea (DM) ricca di olio extravergine di oliva, pesce, verdure, legumi, frutta, noci, cereali integrali, ha dimostrato di avere effetti antinfiammatori e antiossidanti riducendo i processi infiammatori e i livelli di </a:t>
            </a:r>
            <a:r>
              <a:rPr lang="it-IT" dirty="0" err="1" smtClean="0"/>
              <a:t>adiponectina</a:t>
            </a:r>
            <a:endParaRPr lang="it-IT" dirty="0"/>
          </a:p>
        </p:txBody>
      </p:sp>
      <p:sp>
        <p:nvSpPr>
          <p:cNvPr id="4" name="Segnaposto numero diapositiva 3">
            <a:extLst>
              <a:ext uri="{FF2B5EF4-FFF2-40B4-BE49-F238E27FC236}">
                <a16:creationId xmlns:a16="http://schemas.microsoft.com/office/drawing/2014/main" id="{A496633C-F8E9-46D9-A280-88A2680E7B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443AC-63BD-4F20-BE23-7B64E1854C67}"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91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smtClean="0"/>
              <a:t>Le diete a basso contenuto di carboidrati, con raccomandazioni sull'uso di carboidrati complessi, possono ridurre le escursioni insuliniche postprandiali e la resistenza all'insulina, migliorando così i sintomi della PCOS e i tassi di fertilità</a:t>
            </a:r>
            <a:endParaRPr lang="it-IT" dirty="0"/>
          </a:p>
        </p:txBody>
      </p:sp>
    </p:spTree>
    <p:extLst>
      <p:ext uri="{BB962C8B-B14F-4D97-AF65-F5344CB8AC3E}">
        <p14:creationId xmlns:p14="http://schemas.microsoft.com/office/powerpoint/2010/main" val="208316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smtClean="0"/>
              <a:t>È stato anche osservato che le diete chetogeniche (definite come un basso apporto giornaliero di carboidrati inferiore a 50 grammi al giorno) determinano miglioramenti significativi nei livelli degli ormoni riproduttivi</a:t>
            </a:r>
            <a:endParaRPr lang="it-IT" dirty="0"/>
          </a:p>
        </p:txBody>
      </p:sp>
    </p:spTree>
    <p:extLst>
      <p:ext uri="{BB962C8B-B14F-4D97-AF65-F5344CB8AC3E}">
        <p14:creationId xmlns:p14="http://schemas.microsoft.com/office/powerpoint/2010/main" val="1482834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5875A1-62E1-FE95-3CC0-9E730E15E61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96FC993-E71B-C7B2-C99F-2E38F7A06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D840EAC-D905-1C80-4280-AEC26CB5C99C}"/>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5" name="Segnaposto piè di pagina 4">
            <a:extLst>
              <a:ext uri="{FF2B5EF4-FFF2-40B4-BE49-F238E27FC236}">
                <a16:creationId xmlns:a16="http://schemas.microsoft.com/office/drawing/2014/main" id="{857E21D6-070F-A5EE-3425-1B0F7277E96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B6DA7A-9C60-E94F-16EB-ED3F7279D1A4}"/>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3862941045"/>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4E3F3C-1400-5F47-EBA9-9F599CDCE8A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7BB992F-BE14-3218-9CED-60DB0B041E1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FA4E625-146A-3DEE-9A12-66E68467CDCD}"/>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5" name="Segnaposto piè di pagina 4">
            <a:extLst>
              <a:ext uri="{FF2B5EF4-FFF2-40B4-BE49-F238E27FC236}">
                <a16:creationId xmlns:a16="http://schemas.microsoft.com/office/drawing/2014/main" id="{D07421FB-D080-62DE-2F6F-CFA70D8AC0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C15B28D-353E-C90D-B679-2EED354C4A3B}"/>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412238165"/>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08F8D30-7BC3-C827-CA13-F00B3CF6342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A8C0FBF-6C66-ACDE-3D7D-5E229540ED9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8BEB81-2A42-1D4B-CCB5-E5CF877FFB8F}"/>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5" name="Segnaposto piè di pagina 4">
            <a:extLst>
              <a:ext uri="{FF2B5EF4-FFF2-40B4-BE49-F238E27FC236}">
                <a16:creationId xmlns:a16="http://schemas.microsoft.com/office/drawing/2014/main" id="{E7188A19-0F98-55CE-30CE-6A091CF889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869C-F6FB-690D-20A3-8D5513A43BDD}"/>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682400497"/>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fld id="{4A7C24A4-BFDC-4B07-A2E7-7962E4A819FF}" type="datetimeFigureOut">
              <a:rPr lang="it-IT"/>
              <a:pPr>
                <a:defRPr/>
              </a:pPr>
              <a:t>26/09/2025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5F847D92-4575-43FD-B74D-2E79FA362F48}" type="slidenum">
              <a:rPr lang="it-IT"/>
              <a:pPr>
                <a:defRPr/>
              </a:pPr>
              <a:t>‹N›</a:t>
            </a:fld>
            <a:endParaRPr lang="it-IT"/>
          </a:p>
        </p:txBody>
      </p:sp>
    </p:spTree>
    <p:extLst>
      <p:ext uri="{BB962C8B-B14F-4D97-AF65-F5344CB8AC3E}">
        <p14:creationId xmlns:p14="http://schemas.microsoft.com/office/powerpoint/2010/main" val="2929674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63DBADD5-3509-48AC-8EE6-FCA13658C390}" type="datetimeFigureOut">
              <a:rPr lang="it-IT"/>
              <a:pPr>
                <a:defRPr/>
              </a:pPr>
              <a:t>26/09/2025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1078800B-3B74-4BB0-ABC8-CF32203D5AEF}" type="slidenum">
              <a:rPr lang="it-IT"/>
              <a:pPr>
                <a:defRPr/>
              </a:pPr>
              <a:t>‹N›</a:t>
            </a:fld>
            <a:endParaRPr lang="it-IT"/>
          </a:p>
        </p:txBody>
      </p:sp>
    </p:spTree>
    <p:extLst>
      <p:ext uri="{BB962C8B-B14F-4D97-AF65-F5344CB8AC3E}">
        <p14:creationId xmlns:p14="http://schemas.microsoft.com/office/powerpoint/2010/main" val="133841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lvl1pPr>
              <a:defRPr/>
            </a:lvl1pPr>
          </a:lstStyle>
          <a:p>
            <a:pPr>
              <a:defRPr/>
            </a:pPr>
            <a:fld id="{63537A3F-20D5-4F71-BD58-F9069D4ADD65}" type="datetimeFigureOut">
              <a:rPr lang="it-IT"/>
              <a:pPr>
                <a:defRPr/>
              </a:pPr>
              <a:t>26/09/2025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59F545BE-D223-411F-885B-08F8F5B33A74}" type="slidenum">
              <a:rPr lang="it-IT"/>
              <a:pPr>
                <a:defRPr/>
              </a:pPr>
              <a:t>‹N›</a:t>
            </a:fld>
            <a:endParaRPr lang="it-IT"/>
          </a:p>
        </p:txBody>
      </p:sp>
    </p:spTree>
    <p:extLst>
      <p:ext uri="{BB962C8B-B14F-4D97-AF65-F5344CB8AC3E}">
        <p14:creationId xmlns:p14="http://schemas.microsoft.com/office/powerpoint/2010/main" val="325799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4AACCAB2-5F92-4542-91F0-BB8B088F0DC2}" type="datetimeFigureOut">
              <a:rPr lang="it-IT"/>
              <a:pPr>
                <a:defRPr/>
              </a:pPr>
              <a:t>26/09/2025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4517F0DD-8534-4AEF-9C69-4D6ED2BC37E5}" type="slidenum">
              <a:rPr lang="it-IT"/>
              <a:pPr>
                <a:defRPr/>
              </a:pPr>
              <a:t>‹N›</a:t>
            </a:fld>
            <a:endParaRPr lang="it-IT"/>
          </a:p>
        </p:txBody>
      </p:sp>
    </p:spTree>
    <p:extLst>
      <p:ext uri="{BB962C8B-B14F-4D97-AF65-F5344CB8AC3E}">
        <p14:creationId xmlns:p14="http://schemas.microsoft.com/office/powerpoint/2010/main" val="3020810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FD8D0E82-30C0-4A8C-9C6A-02E929DA7DFD}" type="datetimeFigureOut">
              <a:rPr lang="it-IT"/>
              <a:pPr>
                <a:defRPr/>
              </a:pPr>
              <a:t>26/09/2025</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1FB88264-F07B-4146-9D2B-6722CCD499E3}" type="slidenum">
              <a:rPr lang="it-IT"/>
              <a:pPr>
                <a:defRPr/>
              </a:pPr>
              <a:t>‹N›</a:t>
            </a:fld>
            <a:endParaRPr lang="it-IT"/>
          </a:p>
        </p:txBody>
      </p:sp>
    </p:spTree>
    <p:extLst>
      <p:ext uri="{BB962C8B-B14F-4D97-AF65-F5344CB8AC3E}">
        <p14:creationId xmlns:p14="http://schemas.microsoft.com/office/powerpoint/2010/main" val="3092806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3"/>
          <p:cNvSpPr>
            <a:spLocks noGrp="1"/>
          </p:cNvSpPr>
          <p:nvPr>
            <p:ph type="dt" sz="half" idx="10"/>
          </p:nvPr>
        </p:nvSpPr>
        <p:spPr/>
        <p:txBody>
          <a:bodyPr/>
          <a:lstStyle>
            <a:lvl1pPr>
              <a:defRPr/>
            </a:lvl1pPr>
          </a:lstStyle>
          <a:p>
            <a:pPr>
              <a:defRPr/>
            </a:pPr>
            <a:fld id="{6A272B4F-0F8E-40F5-A1ED-641DAA8DF826}" type="datetimeFigureOut">
              <a:rPr lang="it-IT"/>
              <a:pPr>
                <a:defRPr/>
              </a:pPr>
              <a:t>26/09/2025</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804BE090-CB8F-4A27-B19F-877CB0C86495}" type="slidenum">
              <a:rPr lang="it-IT"/>
              <a:pPr>
                <a:defRPr/>
              </a:pPr>
              <a:t>‹N›</a:t>
            </a:fld>
            <a:endParaRPr lang="it-IT"/>
          </a:p>
        </p:txBody>
      </p:sp>
    </p:spTree>
    <p:extLst>
      <p:ext uri="{BB962C8B-B14F-4D97-AF65-F5344CB8AC3E}">
        <p14:creationId xmlns:p14="http://schemas.microsoft.com/office/powerpoint/2010/main" val="3257708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E36209-0086-45F1-818E-A09BC74B6B50}" type="datetimeFigureOut">
              <a:rPr lang="it-IT"/>
              <a:pPr>
                <a:defRPr/>
              </a:pPr>
              <a:t>26/09/2025</a:t>
            </a:fld>
            <a:endParaRPr lang="it-IT"/>
          </a:p>
        </p:txBody>
      </p:sp>
      <p:sp>
        <p:nvSpPr>
          <p:cNvPr id="3" name="Footer Placeholder 4"/>
          <p:cNvSpPr>
            <a:spLocks noGrp="1"/>
          </p:cNvSpPr>
          <p:nvPr>
            <p:ph type="ftr" sz="quarter" idx="11"/>
          </p:nvPr>
        </p:nvSpPr>
        <p:spPr/>
        <p:txBody>
          <a:bodyPr/>
          <a:lstStyle>
            <a:lvl1pPr>
              <a:defRPr/>
            </a:lvl1pPr>
          </a:lstStyle>
          <a:p>
            <a:pPr>
              <a:defRPr/>
            </a:pPr>
            <a:endParaRPr lang="it-IT"/>
          </a:p>
        </p:txBody>
      </p:sp>
      <p:sp>
        <p:nvSpPr>
          <p:cNvPr id="4" name="Slide Number Placeholder 5"/>
          <p:cNvSpPr>
            <a:spLocks noGrp="1"/>
          </p:cNvSpPr>
          <p:nvPr>
            <p:ph type="sldNum" sz="quarter" idx="12"/>
          </p:nvPr>
        </p:nvSpPr>
        <p:spPr/>
        <p:txBody>
          <a:bodyPr/>
          <a:lstStyle>
            <a:lvl1pPr>
              <a:defRPr/>
            </a:lvl1pPr>
          </a:lstStyle>
          <a:p>
            <a:pPr>
              <a:defRPr/>
            </a:pPr>
            <a:fld id="{0C6EA6E3-E3CB-421B-8641-23DAE8D5AABA}" type="slidenum">
              <a:rPr lang="it-IT"/>
              <a:pPr>
                <a:defRPr/>
              </a:pPr>
              <a:t>‹N›</a:t>
            </a:fld>
            <a:endParaRPr lang="it-IT"/>
          </a:p>
        </p:txBody>
      </p:sp>
    </p:spTree>
    <p:extLst>
      <p:ext uri="{BB962C8B-B14F-4D97-AF65-F5344CB8AC3E}">
        <p14:creationId xmlns:p14="http://schemas.microsoft.com/office/powerpoint/2010/main" val="1049711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CFFED6AF-F778-4867-BA0F-741DAB474358}" type="datetimeFigureOut">
              <a:rPr lang="it-IT"/>
              <a:pPr>
                <a:defRPr/>
              </a:pPr>
              <a:t>26/09/2025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472B7153-5AA0-4EED-B8A1-ADF742C5C10E}" type="slidenum">
              <a:rPr lang="it-IT"/>
              <a:pPr>
                <a:defRPr/>
              </a:pPr>
              <a:t>‹N›</a:t>
            </a:fld>
            <a:endParaRPr lang="it-IT"/>
          </a:p>
        </p:txBody>
      </p:sp>
    </p:spTree>
    <p:extLst>
      <p:ext uri="{BB962C8B-B14F-4D97-AF65-F5344CB8AC3E}">
        <p14:creationId xmlns:p14="http://schemas.microsoft.com/office/powerpoint/2010/main" val="396540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0179F7-512C-E3F4-F229-A89220B1B45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C7521AB-526F-DDAA-61D4-1D619AEE614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827D1D-8838-3311-CE30-856283ADFBD4}"/>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5" name="Segnaposto piè di pagina 4">
            <a:extLst>
              <a:ext uri="{FF2B5EF4-FFF2-40B4-BE49-F238E27FC236}">
                <a16:creationId xmlns:a16="http://schemas.microsoft.com/office/drawing/2014/main" id="{A7FCE47D-5D82-2EBE-1CE8-A17083CCFC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F7EAB2-AA9C-6942-5EFE-BB8E4E2EA7E7}"/>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2527679540"/>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FE1B9A5F-E983-4ECA-B3FD-13312DE7EB5C}" type="datetimeFigureOut">
              <a:rPr lang="it-IT"/>
              <a:pPr>
                <a:defRPr/>
              </a:pPr>
              <a:t>26/09/2025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277EC7B8-A2C4-4D3B-B2CC-B27B404CC1A5}" type="slidenum">
              <a:rPr lang="it-IT"/>
              <a:pPr>
                <a:defRPr/>
              </a:pPr>
              <a:t>‹N›</a:t>
            </a:fld>
            <a:endParaRPr lang="it-IT"/>
          </a:p>
        </p:txBody>
      </p:sp>
    </p:spTree>
    <p:extLst>
      <p:ext uri="{BB962C8B-B14F-4D97-AF65-F5344CB8AC3E}">
        <p14:creationId xmlns:p14="http://schemas.microsoft.com/office/powerpoint/2010/main" val="2537367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07EC7E6E-416B-4F5B-80B5-E4ED14703F67}" type="datetimeFigureOut">
              <a:rPr lang="it-IT"/>
              <a:pPr>
                <a:defRPr/>
              </a:pPr>
              <a:t>26/09/2025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F06962FA-9441-455A-A94F-54F56125DDE9}" type="slidenum">
              <a:rPr lang="it-IT"/>
              <a:pPr>
                <a:defRPr/>
              </a:pPr>
              <a:t>‹N›</a:t>
            </a:fld>
            <a:endParaRPr lang="it-IT"/>
          </a:p>
        </p:txBody>
      </p:sp>
    </p:spTree>
    <p:extLst>
      <p:ext uri="{BB962C8B-B14F-4D97-AF65-F5344CB8AC3E}">
        <p14:creationId xmlns:p14="http://schemas.microsoft.com/office/powerpoint/2010/main" val="296794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53E508D0-4E98-4C61-A79B-1E355AC8A775}" type="datetimeFigureOut">
              <a:rPr lang="it-IT"/>
              <a:pPr>
                <a:defRPr/>
              </a:pPr>
              <a:t>26/09/2025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1611B1E-E381-4464-8BE8-288ADA62B6F3}" type="slidenum">
              <a:rPr lang="it-IT"/>
              <a:pPr>
                <a:defRPr/>
              </a:pPr>
              <a:t>‹N›</a:t>
            </a:fld>
            <a:endParaRPr lang="it-IT"/>
          </a:p>
        </p:txBody>
      </p:sp>
    </p:spTree>
    <p:extLst>
      <p:ext uri="{BB962C8B-B14F-4D97-AF65-F5344CB8AC3E}">
        <p14:creationId xmlns:p14="http://schemas.microsoft.com/office/powerpoint/2010/main" val="876212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DE6C2225-3BBF-44DB-AD8D-F401D0FFD22C}" type="datetime1">
              <a:rPr lang="it-IT"/>
              <a:pPr lvl="0"/>
              <a:t>26/09/2025</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3A4F18F1-7890-4033-B2B9-4A8790C98343}" type="slidenum">
              <a:t>‹N›</a:t>
            </a:fld>
            <a:endParaRPr lang="it-IT"/>
          </a:p>
        </p:txBody>
      </p:sp>
      <p:sp>
        <p:nvSpPr>
          <p:cNvPr id="5" name="Titolo 4"/>
          <p:cNvSpPr txBox="1">
            <a:spLocks noGrp="1"/>
          </p:cNvSpPr>
          <p:nvPr>
            <p:ph type="title" idx="4294967295"/>
          </p:nvPr>
        </p:nvSpPr>
        <p:spPr/>
        <p:txBody>
          <a:bodyPr/>
          <a:lstStyle>
            <a:lvl1pPr>
              <a:defRPr/>
            </a:lvl1pPr>
          </a:lstStyle>
          <a:p>
            <a:endParaRPr lang="it-IT"/>
          </a:p>
        </p:txBody>
      </p:sp>
      <p:sp>
        <p:nvSpPr>
          <p:cNvPr id="6" name="Segnaposto testo 5"/>
          <p:cNvSpPr txBox="1">
            <a:spLocks noGrp="1"/>
          </p:cNvSpPr>
          <p:nvPr>
            <p:ph type="body" idx="4294967295"/>
          </p:nvPr>
        </p:nvSpPr>
        <p:spPr/>
        <p:txBody>
          <a:bodyPr/>
          <a:lstStyle>
            <a:lvl1pPr>
              <a:spcAft>
                <a:spcPts val="1417"/>
              </a:spcAft>
              <a:defRPr sz="3200">
                <a:latin typeface="Arial" pitchFamily="18"/>
              </a:defRPr>
            </a:lvl1pPr>
          </a:lstStyle>
          <a:p>
            <a:endParaRPr lang="it-IT"/>
          </a:p>
        </p:txBody>
      </p:sp>
    </p:spTree>
    <p:extLst>
      <p:ext uri="{BB962C8B-B14F-4D97-AF65-F5344CB8AC3E}">
        <p14:creationId xmlns:p14="http://schemas.microsoft.com/office/powerpoint/2010/main" val="1268775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4B8944D-F267-4B9F-BB38-A6FCD76CA76C}" type="datetimeFigureOut">
              <a:rPr lang="it-IT" smtClean="0"/>
              <a:t>26/09/2025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4059348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4B8944D-F267-4B9F-BB38-A6FCD76CA76C}" type="datetimeFigureOut">
              <a:rPr lang="it-IT" smtClean="0"/>
              <a:t>26/09/2025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3148393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4B8944D-F267-4B9F-BB38-A6FCD76CA76C}" type="datetimeFigureOut">
              <a:rPr lang="it-IT" smtClean="0"/>
              <a:t>26/09/2025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3004157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4B8944D-F267-4B9F-BB38-A6FCD76CA76C}" type="datetimeFigureOut">
              <a:rPr lang="it-IT" smtClean="0"/>
              <a:t>26/09/2025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752474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4B8944D-F267-4B9F-BB38-A6FCD76CA76C}" type="datetimeFigureOut">
              <a:rPr lang="it-IT" smtClean="0"/>
              <a:t>26/09/2025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4192215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4B8944D-F267-4B9F-BB38-A6FCD76CA76C}" type="datetimeFigureOut">
              <a:rPr lang="it-IT" smtClean="0"/>
              <a:t>26/09/2025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169286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EC3299-0D28-12A2-46FE-15EC5A4763B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22075B5-EAD7-2DB6-37F2-6719D5FC27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7B233C6-BF1A-E4C5-4099-1BB5FD66F99E}"/>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5" name="Segnaposto piè di pagina 4">
            <a:extLst>
              <a:ext uri="{FF2B5EF4-FFF2-40B4-BE49-F238E27FC236}">
                <a16:creationId xmlns:a16="http://schemas.microsoft.com/office/drawing/2014/main" id="{1E7EC898-A093-63EC-3CF5-A27E61D9B9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419D411-B8F3-BF5E-B329-4E90E031AF91}"/>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437167201"/>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4B8944D-F267-4B9F-BB38-A6FCD76CA76C}" type="datetimeFigureOut">
              <a:rPr lang="it-IT" smtClean="0"/>
              <a:t>26/09/2025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1289380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4B8944D-F267-4B9F-BB38-A6FCD76CA76C}" type="datetimeFigureOut">
              <a:rPr lang="it-IT" smtClean="0"/>
              <a:t>26/09/2025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4109290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4B8944D-F267-4B9F-BB38-A6FCD76CA76C}" type="datetimeFigureOut">
              <a:rPr lang="it-IT" smtClean="0"/>
              <a:t>26/09/2025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3473923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4B8944D-F267-4B9F-BB38-A6FCD76CA76C}" type="datetimeFigureOut">
              <a:rPr lang="it-IT" smtClean="0"/>
              <a:t>26/09/2025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157862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4B8944D-F267-4B9F-BB38-A6FCD76CA76C}" type="datetimeFigureOut">
              <a:rPr lang="it-IT" smtClean="0"/>
              <a:t>26/09/2025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3E559D-77D4-4C6D-803C-11D11FCA9394}" type="slidenum">
              <a:rPr lang="it-IT" smtClean="0"/>
              <a:t>‹N›</a:t>
            </a:fld>
            <a:endParaRPr lang="it-IT"/>
          </a:p>
        </p:txBody>
      </p:sp>
    </p:spTree>
    <p:extLst>
      <p:ext uri="{BB962C8B-B14F-4D97-AF65-F5344CB8AC3E}">
        <p14:creationId xmlns:p14="http://schemas.microsoft.com/office/powerpoint/2010/main" val="2324856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 Divi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650DCB-43F5-4BCD-9599-AED4AC9F48B5}"/>
              </a:ext>
            </a:extLst>
          </p:cNvPr>
          <p:cNvSpPr>
            <a:spLocks noGrp="1"/>
          </p:cNvSpPr>
          <p:nvPr>
            <p:ph type="body" sz="quarter" idx="16"/>
          </p:nvPr>
        </p:nvSpPr>
        <p:spPr>
          <a:xfrm>
            <a:off x="2892000" y="647700"/>
            <a:ext cx="8976150" cy="5886300"/>
          </a:xfrm>
          <a:solidFill>
            <a:srgbClr val="D8EAF8"/>
          </a:solidFill>
        </p:spPr>
        <p:txBody>
          <a:bodyPr/>
          <a:lstStyle>
            <a:lvl1pPr marL="0" indent="0">
              <a:buNone/>
              <a:defRPr sz="100">
                <a:noFill/>
              </a:defRPr>
            </a:lvl1pPr>
          </a:lstStyle>
          <a:p>
            <a:pPr lvl="0"/>
            <a:r>
              <a:rPr lang="en-US"/>
              <a:t>Click to edit Master text styles</a:t>
            </a:r>
          </a:p>
        </p:txBody>
      </p:sp>
      <p:sp>
        <p:nvSpPr>
          <p:cNvPr id="2" name="Title 1"/>
          <p:cNvSpPr>
            <a:spLocks noGrp="1"/>
          </p:cNvSpPr>
          <p:nvPr>
            <p:ph type="title" hasCustomPrompt="1"/>
          </p:nvPr>
        </p:nvSpPr>
        <p:spPr>
          <a:xfrm>
            <a:off x="648000" y="970713"/>
            <a:ext cx="6406850" cy="5238000"/>
          </a:xfrm>
        </p:spPr>
        <p:txBody>
          <a:bodyPr anchor="ctr"/>
          <a:lstStyle>
            <a:lvl1pPr>
              <a:lnSpc>
                <a:spcPct val="100000"/>
              </a:lnSpc>
              <a:defRPr sz="4400" b="0"/>
            </a:lvl1pPr>
          </a:lstStyle>
          <a:p>
            <a:r>
              <a:rPr lang="en-GB" noProof="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800" i="1">
                <a:solidFill>
                  <a:schemeClr val="accent6"/>
                </a:solidFill>
              </a:defRPr>
            </a:lvl1pPr>
          </a:lstStyle>
          <a:p>
            <a:pPr lvl="0"/>
            <a:r>
              <a:rPr lang="en-GB"/>
              <a:t>Insert notes</a:t>
            </a:r>
          </a:p>
        </p:txBody>
      </p:sp>
      <p:sp>
        <p:nvSpPr>
          <p:cNvPr id="4" name="Date Placeholder 3">
            <a:extLst>
              <a:ext uri="{FF2B5EF4-FFF2-40B4-BE49-F238E27FC236}">
                <a16:creationId xmlns:a16="http://schemas.microsoft.com/office/drawing/2014/main" id="{779FC834-4845-430D-833F-E27D62F7E107}"/>
              </a:ext>
            </a:extLst>
          </p:cNvPr>
          <p:cNvSpPr>
            <a:spLocks noGrp="1"/>
          </p:cNvSpPr>
          <p:nvPr>
            <p:ph type="dt" sz="half" idx="17"/>
          </p:nvPr>
        </p:nvSpPr>
        <p:spPr/>
        <p:txBody>
          <a:bodyPr/>
          <a:lstStyle/>
          <a:p>
            <a:endParaRPr lang="en-GB"/>
          </a:p>
        </p:txBody>
      </p:sp>
      <p:sp>
        <p:nvSpPr>
          <p:cNvPr id="7" name="Footer Placeholder 6">
            <a:extLst>
              <a:ext uri="{FF2B5EF4-FFF2-40B4-BE49-F238E27FC236}">
                <a16:creationId xmlns:a16="http://schemas.microsoft.com/office/drawing/2014/main" id="{FB39247E-D185-41FD-BF62-F6D03E65C52B}"/>
              </a:ext>
            </a:extLst>
          </p:cNvPr>
          <p:cNvSpPr>
            <a:spLocks noGrp="1"/>
          </p:cNvSpPr>
          <p:nvPr>
            <p:ph type="ftr" sz="quarter" idx="18"/>
          </p:nvPr>
        </p:nvSpPr>
        <p:spPr/>
        <p:txBody>
          <a:bodyPr/>
          <a:lstStyle/>
          <a:p>
            <a:endParaRPr lang="en-GB"/>
          </a:p>
        </p:txBody>
      </p:sp>
      <p:sp>
        <p:nvSpPr>
          <p:cNvPr id="8" name="Slide Number Placeholder 7">
            <a:extLst>
              <a:ext uri="{FF2B5EF4-FFF2-40B4-BE49-F238E27FC236}">
                <a16:creationId xmlns:a16="http://schemas.microsoft.com/office/drawing/2014/main" id="{470F0230-6038-4355-80ED-FB8CD83128CA}"/>
              </a:ext>
            </a:extLst>
          </p:cNvPr>
          <p:cNvSpPr>
            <a:spLocks noGrp="1"/>
          </p:cNvSpPr>
          <p:nvPr>
            <p:ph type="sldNum" sz="quarter" idx="19"/>
          </p:nvPr>
        </p:nvSpPr>
        <p:spPr/>
        <p:txBody>
          <a:bodyPr/>
          <a:lstStyle/>
          <a:p>
            <a:fld id="{23AA811B-2EBD-4900-905E-5BE206449611}" type="slidenum">
              <a:rPr lang="en-GB" smtClean="0"/>
              <a:pPr/>
              <a:t>‹N›</a:t>
            </a:fld>
            <a:endParaRPr lang="en-GB"/>
          </a:p>
        </p:txBody>
      </p:sp>
    </p:spTree>
    <p:extLst>
      <p:ext uri="{BB962C8B-B14F-4D97-AF65-F5344CB8AC3E}">
        <p14:creationId xmlns:p14="http://schemas.microsoft.com/office/powerpoint/2010/main" val="173580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Divi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650DCB-43F5-4BCD-9599-AED4AC9F48B5}"/>
              </a:ext>
            </a:extLst>
          </p:cNvPr>
          <p:cNvSpPr>
            <a:spLocks noGrp="1"/>
          </p:cNvSpPr>
          <p:nvPr>
            <p:ph type="body" sz="quarter" idx="16"/>
          </p:nvPr>
        </p:nvSpPr>
        <p:spPr>
          <a:xfrm>
            <a:off x="324000" y="3429000"/>
            <a:ext cx="11543999" cy="3104999"/>
          </a:xfrm>
          <a:solidFill>
            <a:srgbClr val="D8EAF8"/>
          </a:solidFill>
        </p:spPr>
        <p:txBody>
          <a:bodyPr/>
          <a:lstStyle>
            <a:lvl1pPr marL="0" indent="0">
              <a:buNone/>
              <a:defRPr sz="100">
                <a:noFill/>
              </a:defRPr>
            </a:lvl1pPr>
          </a:lstStyle>
          <a:p>
            <a:pPr lvl="0"/>
            <a:r>
              <a:rPr lang="en-US"/>
              <a:t>Click to edit Master text styles</a:t>
            </a:r>
          </a:p>
        </p:txBody>
      </p:sp>
      <p:sp>
        <p:nvSpPr>
          <p:cNvPr id="2" name="Title 1"/>
          <p:cNvSpPr>
            <a:spLocks noGrp="1"/>
          </p:cNvSpPr>
          <p:nvPr>
            <p:ph type="title" hasCustomPrompt="1"/>
          </p:nvPr>
        </p:nvSpPr>
        <p:spPr>
          <a:xfrm>
            <a:off x="648000" y="970713"/>
            <a:ext cx="6406850" cy="5238000"/>
          </a:xfrm>
        </p:spPr>
        <p:txBody>
          <a:bodyPr anchor="ctr"/>
          <a:lstStyle>
            <a:lvl1pPr>
              <a:lnSpc>
                <a:spcPct val="100000"/>
              </a:lnSpc>
              <a:defRPr sz="4400" b="0"/>
            </a:lvl1pPr>
          </a:lstStyle>
          <a:p>
            <a:r>
              <a:rPr lang="en-GB" noProof="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800" i="1">
                <a:solidFill>
                  <a:schemeClr val="accent6"/>
                </a:solidFill>
              </a:defRPr>
            </a:lvl1pPr>
          </a:lstStyle>
          <a:p>
            <a:pPr lvl="0"/>
            <a:r>
              <a:rPr lang="en-GB"/>
              <a:t>Insert notes</a:t>
            </a:r>
          </a:p>
        </p:txBody>
      </p:sp>
      <p:sp>
        <p:nvSpPr>
          <p:cNvPr id="4" name="Date Placeholder 3">
            <a:extLst>
              <a:ext uri="{FF2B5EF4-FFF2-40B4-BE49-F238E27FC236}">
                <a16:creationId xmlns:a16="http://schemas.microsoft.com/office/drawing/2014/main" id="{F0DD836B-4E8F-40F5-B8F7-589382C6DFF2}"/>
              </a:ext>
            </a:extLst>
          </p:cNvPr>
          <p:cNvSpPr>
            <a:spLocks noGrp="1"/>
          </p:cNvSpPr>
          <p:nvPr>
            <p:ph type="dt" sz="half" idx="17"/>
          </p:nvPr>
        </p:nvSpPr>
        <p:spPr/>
        <p:txBody>
          <a:bodyPr/>
          <a:lstStyle/>
          <a:p>
            <a:endParaRPr lang="en-GB"/>
          </a:p>
        </p:txBody>
      </p:sp>
      <p:sp>
        <p:nvSpPr>
          <p:cNvPr id="7" name="Footer Placeholder 6">
            <a:extLst>
              <a:ext uri="{FF2B5EF4-FFF2-40B4-BE49-F238E27FC236}">
                <a16:creationId xmlns:a16="http://schemas.microsoft.com/office/drawing/2014/main" id="{603AE82F-9C53-4FB7-8399-260EEAC48983}"/>
              </a:ext>
            </a:extLst>
          </p:cNvPr>
          <p:cNvSpPr>
            <a:spLocks noGrp="1"/>
          </p:cNvSpPr>
          <p:nvPr>
            <p:ph type="ftr" sz="quarter" idx="18"/>
          </p:nvPr>
        </p:nvSpPr>
        <p:spPr/>
        <p:txBody>
          <a:bodyPr/>
          <a:lstStyle/>
          <a:p>
            <a:endParaRPr lang="en-GB"/>
          </a:p>
        </p:txBody>
      </p:sp>
      <p:sp>
        <p:nvSpPr>
          <p:cNvPr id="8" name="Slide Number Placeholder 7">
            <a:extLst>
              <a:ext uri="{FF2B5EF4-FFF2-40B4-BE49-F238E27FC236}">
                <a16:creationId xmlns:a16="http://schemas.microsoft.com/office/drawing/2014/main" id="{8BBC4390-ECEC-4EC2-BC84-6A63CD446A04}"/>
              </a:ext>
            </a:extLst>
          </p:cNvPr>
          <p:cNvSpPr>
            <a:spLocks noGrp="1"/>
          </p:cNvSpPr>
          <p:nvPr>
            <p:ph type="sldNum" sz="quarter" idx="19"/>
          </p:nvPr>
        </p:nvSpPr>
        <p:spPr/>
        <p:txBody>
          <a:bodyPr/>
          <a:lstStyle/>
          <a:p>
            <a:fld id="{23AA811B-2EBD-4900-905E-5BE206449611}" type="slidenum">
              <a:rPr lang="en-GB" smtClean="0"/>
              <a:pPr/>
              <a:t>‹N›</a:t>
            </a:fld>
            <a:endParaRPr lang="en-GB"/>
          </a:p>
        </p:txBody>
      </p:sp>
    </p:spTree>
    <p:extLst>
      <p:ext uri="{BB962C8B-B14F-4D97-AF65-F5344CB8AC3E}">
        <p14:creationId xmlns:p14="http://schemas.microsoft.com/office/powerpoint/2010/main" val="2262454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 Content Trump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972000"/>
            <a:ext cx="10896000" cy="972000"/>
          </a:xfrm>
        </p:spPr>
        <p:txBody>
          <a:bodyPr/>
          <a:lstStyle/>
          <a:p>
            <a:r>
              <a:rPr lang="en-GB" noProof="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5" name="Text Placeholder 4">
            <a:extLst>
              <a:ext uri="{FF2B5EF4-FFF2-40B4-BE49-F238E27FC236}">
                <a16:creationId xmlns:a16="http://schemas.microsoft.com/office/drawing/2014/main" id="{ACA7DD42-50DC-4727-B3D6-62052EA9E55F}"/>
              </a:ext>
            </a:extLst>
          </p:cNvPr>
          <p:cNvSpPr>
            <a:spLocks noGrp="1"/>
          </p:cNvSpPr>
          <p:nvPr>
            <p:ph type="body" sz="quarter" idx="14" hasCustomPrompt="1"/>
          </p:nvPr>
        </p:nvSpPr>
        <p:spPr>
          <a:xfrm>
            <a:off x="647999" y="648000"/>
            <a:ext cx="10896001" cy="324000"/>
          </a:xfrm>
        </p:spPr>
        <p:txBody>
          <a:bodyPr/>
          <a:lstStyle>
            <a:lvl1pPr marL="0" indent="0">
              <a:buNone/>
              <a:defRPr sz="1400" b="1" cap="all" baseline="0"/>
            </a:lvl1pPr>
          </a:lstStyle>
          <a:p>
            <a:pPr lvl="0"/>
            <a:r>
              <a:rPr lang="en-GB"/>
              <a:t>Click to add trumpet</a:t>
            </a:r>
          </a:p>
        </p:txBody>
      </p:sp>
    </p:spTree>
    <p:extLst>
      <p:ext uri="{BB962C8B-B14F-4D97-AF65-F5344CB8AC3E}">
        <p14:creationId xmlns:p14="http://schemas.microsoft.com/office/powerpoint/2010/main" val="3877019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1559353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648000" y="1944000"/>
            <a:ext cx="6408000" cy="4266166"/>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7380000" y="1944000"/>
            <a:ext cx="4164000" cy="4266166"/>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Text Placeholder 4">
            <a:extLst>
              <a:ext uri="{FF2B5EF4-FFF2-40B4-BE49-F238E27FC236}">
                <a16:creationId xmlns:a16="http://schemas.microsoft.com/office/drawing/2014/main" id="{06BE7D1E-8977-4FBA-BE12-1091DAF345CB}"/>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4139746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4950D-8945-7DC1-0940-D424470308C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778BDA-A851-9CD5-0826-BE26D710D9A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6B13AF2-DAED-BED5-01DC-AD16A3937EC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9D8F829-9B9D-329B-D7FA-2ED85F7C8A5E}"/>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6" name="Segnaposto piè di pagina 5">
            <a:extLst>
              <a:ext uri="{FF2B5EF4-FFF2-40B4-BE49-F238E27FC236}">
                <a16:creationId xmlns:a16="http://schemas.microsoft.com/office/drawing/2014/main" id="{603041D6-D69B-723B-0D7D-19FFCDF9499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5B9E2C5-CF23-F179-6E6A-15B427F22836}"/>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49081058"/>
      </p:ext>
    </p:extLst>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648000" y="1944000"/>
            <a:ext cx="4163713" cy="42660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6000" y="1944000"/>
            <a:ext cx="1920000" cy="42660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7380000" y="1944000"/>
            <a:ext cx="4164000" cy="4265999"/>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Text Placeholder 4">
            <a:extLst>
              <a:ext uri="{FF2B5EF4-FFF2-40B4-BE49-F238E27FC236}">
                <a16:creationId xmlns:a16="http://schemas.microsoft.com/office/drawing/2014/main" id="{FD24B339-4BEF-40F4-99BA-001E3E261182}"/>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2043633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648000" y="1944000"/>
            <a:ext cx="4164000" cy="42660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5999" y="1944000"/>
            <a:ext cx="4164001" cy="42660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1944000"/>
            <a:ext cx="1920000" cy="42660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Text Placeholder 4">
            <a:extLst>
              <a:ext uri="{FF2B5EF4-FFF2-40B4-BE49-F238E27FC236}">
                <a16:creationId xmlns:a16="http://schemas.microsoft.com/office/drawing/2014/main" id="{C50C9B3A-1DC8-4D31-931B-2B9DFA8D23BA}"/>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1544343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647700"/>
            <a:ext cx="6408300" cy="1292866"/>
          </a:xfrm>
        </p:spPr>
        <p:txBody>
          <a:bodyPr/>
          <a:lstStyle/>
          <a:p>
            <a:r>
              <a:rPr lang="en-GB" noProof="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800" i="1">
                <a:solidFill>
                  <a:schemeClr val="accent6"/>
                </a:solidFill>
              </a:defRPr>
            </a:lvl1pPr>
          </a:lstStyle>
          <a:p>
            <a:pPr lvl="0"/>
            <a:r>
              <a:rPr lang="en-GB"/>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7380000" y="647700"/>
            <a:ext cx="4488000" cy="5886299"/>
          </a:xfrm>
          <a:solidFill>
            <a:schemeClr val="bg1"/>
          </a:solidFill>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5136000" y="6210000"/>
            <a:ext cx="1920000" cy="324000"/>
          </a:xfrm>
        </p:spPr>
        <p:txBody>
          <a:bodyPr anchor="b"/>
          <a:lstStyle>
            <a:lvl1pPr marL="0" indent="0" algn="r">
              <a:buNone/>
              <a:defRPr sz="700">
                <a:solidFill>
                  <a:schemeClr val="tx2"/>
                </a:solidFill>
              </a:defRPr>
            </a:lvl1pPr>
          </a:lstStyle>
          <a:p>
            <a:pPr lvl="0"/>
            <a:r>
              <a:rPr lang="en-GB"/>
              <a:t>Insert picture text</a:t>
            </a:r>
          </a:p>
        </p:txBody>
      </p:sp>
      <p:sp>
        <p:nvSpPr>
          <p:cNvPr id="4"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4E040E5F-17E7-4BD9-A89F-45152FDBA83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Tree>
    <p:extLst>
      <p:ext uri="{BB962C8B-B14F-4D97-AF65-F5344CB8AC3E}">
        <p14:creationId xmlns:p14="http://schemas.microsoft.com/office/powerpoint/2010/main" val="3780400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647700"/>
            <a:ext cx="4164000" cy="1292866"/>
          </a:xfrm>
        </p:spPr>
        <p:txBody>
          <a:bodyPr/>
          <a:lstStyle/>
          <a:p>
            <a:r>
              <a:rPr lang="en-GB" noProof="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800" i="1">
                <a:solidFill>
                  <a:schemeClr val="accent6"/>
                </a:solidFill>
              </a:defRPr>
            </a:lvl1pPr>
          </a:lstStyle>
          <a:p>
            <a:pPr lvl="0"/>
            <a:r>
              <a:rPr lang="en-GB"/>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647700"/>
            <a:ext cx="6732001" cy="5886300"/>
          </a:xfrm>
          <a:solidFill>
            <a:schemeClr val="bg1"/>
          </a:solidFill>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700">
                <a:solidFill>
                  <a:schemeClr val="tx2"/>
                </a:solidFill>
              </a:defRPr>
            </a:lvl1pPr>
          </a:lstStyle>
          <a:p>
            <a:pPr lvl="0"/>
            <a:r>
              <a:rPr lang="en-GB"/>
              <a:t>Insert picture text</a:t>
            </a:r>
          </a:p>
        </p:txBody>
      </p:sp>
      <p:sp>
        <p:nvSpPr>
          <p:cNvPr id="4"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AD76CD6D-257F-451B-A84B-5F86799B060C}"/>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Tree>
    <p:extLst>
      <p:ext uri="{BB962C8B-B14F-4D97-AF65-F5344CB8AC3E}">
        <p14:creationId xmlns:p14="http://schemas.microsoft.com/office/powerpoint/2010/main" val="3524765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647700"/>
            <a:ext cx="4164000" cy="1292866"/>
          </a:xfrm>
        </p:spPr>
        <p:txBody>
          <a:bodyPr/>
          <a:lstStyle/>
          <a:p>
            <a:r>
              <a:rPr lang="en-GB" noProof="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9624000" y="648000"/>
            <a:ext cx="1920000" cy="55620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800" i="1">
                <a:solidFill>
                  <a:schemeClr val="accent6"/>
                </a:solidFill>
              </a:defRPr>
            </a:lvl1pPr>
          </a:lstStyle>
          <a:p>
            <a:pPr lvl="0"/>
            <a:r>
              <a:rPr lang="en-GB"/>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647700"/>
            <a:ext cx="4164001" cy="58863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700">
                <a:solidFill>
                  <a:schemeClr val="tx2"/>
                </a:solidFill>
              </a:defRPr>
            </a:lvl1pPr>
          </a:lstStyle>
          <a:p>
            <a:pPr lvl="0"/>
            <a:r>
              <a:rPr lang="en-GB"/>
              <a:t>Insert picture text</a:t>
            </a:r>
          </a:p>
        </p:txBody>
      </p:sp>
    </p:spTree>
    <p:extLst>
      <p:ext uri="{BB962C8B-B14F-4D97-AF65-F5344CB8AC3E}">
        <p14:creationId xmlns:p14="http://schemas.microsoft.com/office/powerpoint/2010/main" val="782897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647700"/>
            <a:ext cx="6408300" cy="1292866"/>
          </a:xfrm>
        </p:spPr>
        <p:txBody>
          <a:bodyPr/>
          <a:lstStyle/>
          <a:p>
            <a:r>
              <a:rPr lang="en-GB" noProof="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648000"/>
            <a:ext cx="1920000" cy="55620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800" i="1">
                <a:solidFill>
                  <a:schemeClr val="accent6"/>
                </a:solidFill>
              </a:defRPr>
            </a:lvl1pPr>
          </a:lstStyle>
          <a:p>
            <a:pPr lvl="0"/>
            <a:r>
              <a:rPr lang="en-GB"/>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Picture Placeholder 10">
            <a:extLst>
              <a:ext uri="{FF2B5EF4-FFF2-40B4-BE49-F238E27FC236}">
                <a16:creationId xmlns:a16="http://schemas.microsoft.com/office/drawing/2014/main" id="{304CBD4A-182F-487E-B21D-5F418CE42D16}"/>
              </a:ext>
            </a:extLst>
          </p:cNvPr>
          <p:cNvSpPr>
            <a:spLocks noGrp="1"/>
          </p:cNvSpPr>
          <p:nvPr>
            <p:ph type="pic" sz="quarter" idx="16" hasCustomPrompt="1"/>
          </p:nvPr>
        </p:nvSpPr>
        <p:spPr>
          <a:xfrm>
            <a:off x="7380000" y="647700"/>
            <a:ext cx="1920000" cy="58863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12" name="Text Placeholder 4">
            <a:extLst>
              <a:ext uri="{FF2B5EF4-FFF2-40B4-BE49-F238E27FC236}">
                <a16:creationId xmlns:a16="http://schemas.microsoft.com/office/drawing/2014/main" id="{C92D14D3-8709-434C-A54B-15ADD1D87574}"/>
              </a:ext>
            </a:extLst>
          </p:cNvPr>
          <p:cNvSpPr>
            <a:spLocks noGrp="1"/>
          </p:cNvSpPr>
          <p:nvPr>
            <p:ph type="body" sz="quarter" idx="17" hasCustomPrompt="1"/>
          </p:nvPr>
        </p:nvSpPr>
        <p:spPr>
          <a:xfrm>
            <a:off x="5136000" y="6210000"/>
            <a:ext cx="1920000" cy="324000"/>
          </a:xfrm>
        </p:spPr>
        <p:txBody>
          <a:bodyPr anchor="b"/>
          <a:lstStyle>
            <a:lvl1pPr marL="0" indent="0" algn="r">
              <a:buNone/>
              <a:defRPr sz="700">
                <a:solidFill>
                  <a:schemeClr val="tx2"/>
                </a:solidFill>
              </a:defRPr>
            </a:lvl1pPr>
          </a:lstStyle>
          <a:p>
            <a:pPr lvl="0"/>
            <a:r>
              <a:rPr lang="en-GB"/>
              <a:t>Insert picture text</a:t>
            </a:r>
          </a:p>
        </p:txBody>
      </p:sp>
    </p:spTree>
    <p:extLst>
      <p:ext uri="{BB962C8B-B14F-4D97-AF65-F5344CB8AC3E}">
        <p14:creationId xmlns:p14="http://schemas.microsoft.com/office/powerpoint/2010/main" val="1835865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999" y="647700"/>
            <a:ext cx="5286220" cy="1651119"/>
          </a:xfrm>
        </p:spPr>
        <p:txBody>
          <a:bodyPr anchor="t"/>
          <a:lstStyle>
            <a:lvl1pPr>
              <a:lnSpc>
                <a:spcPct val="100000"/>
              </a:lnSpc>
              <a:defRPr sz="3600" b="0"/>
            </a:lvl1pPr>
          </a:lstStyle>
          <a:p>
            <a:r>
              <a:rPr lang="en-GB" noProof="0"/>
              <a:t>Click to add title</a:t>
            </a:r>
          </a:p>
        </p:txBody>
      </p:sp>
      <p:sp>
        <p:nvSpPr>
          <p:cNvPr id="4" name="Content Placeholder 2">
            <a:extLst>
              <a:ext uri="{FF2B5EF4-FFF2-40B4-BE49-F238E27FC236}">
                <a16:creationId xmlns:a16="http://schemas.microsoft.com/office/drawing/2014/main" id="{4A06B890-E694-4CC8-A7C4-0101B94C3461}"/>
              </a:ext>
            </a:extLst>
          </p:cNvPr>
          <p:cNvSpPr>
            <a:spLocks noGrp="1"/>
          </p:cNvSpPr>
          <p:nvPr>
            <p:ph sz="quarter" idx="18"/>
          </p:nvPr>
        </p:nvSpPr>
        <p:spPr>
          <a:xfrm>
            <a:off x="647700" y="2488123"/>
            <a:ext cx="5286375" cy="3713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232361E-9641-4D5F-B5F2-E5299AA8C5B5}"/>
              </a:ext>
            </a:extLst>
          </p:cNvPr>
          <p:cNvSpPr>
            <a:spLocks noGrp="1"/>
          </p:cNvSpPr>
          <p:nvPr>
            <p:ph type="body" sz="quarter" idx="16"/>
          </p:nvPr>
        </p:nvSpPr>
        <p:spPr>
          <a:xfrm>
            <a:off x="6257782" y="647700"/>
            <a:ext cx="5610217" cy="5886300"/>
          </a:xfrm>
          <a:solidFill>
            <a:srgbClr val="D8EAF8"/>
          </a:solidFill>
        </p:spPr>
        <p:txBody>
          <a:bodyPr/>
          <a:lstStyle>
            <a:lvl1pPr marL="0" indent="0">
              <a:buNone/>
              <a:defRPr sz="100">
                <a:no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32296DAD-0E66-436A-9C98-8412698CB71E}"/>
              </a:ext>
            </a:extLst>
          </p:cNvPr>
          <p:cNvSpPr>
            <a:spLocks noGrp="1"/>
          </p:cNvSpPr>
          <p:nvPr>
            <p:ph sz="quarter" idx="17" hasCustomPrompt="1"/>
          </p:nvPr>
        </p:nvSpPr>
        <p:spPr>
          <a:xfrm>
            <a:off x="6578600" y="968516"/>
            <a:ext cx="4965401" cy="5241483"/>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800" i="1">
                <a:solidFill>
                  <a:schemeClr val="accent6"/>
                </a:solidFill>
              </a:defRPr>
            </a:lvl1pPr>
          </a:lstStyle>
          <a:p>
            <a:pPr lvl="0"/>
            <a:r>
              <a:rPr lang="en-GB"/>
              <a:t>Insert notes</a:t>
            </a:r>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Tree>
    <p:extLst>
      <p:ext uri="{BB962C8B-B14F-4D97-AF65-F5344CB8AC3E}">
        <p14:creationId xmlns:p14="http://schemas.microsoft.com/office/powerpoint/2010/main" val="1352987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 placeholders">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41594FF-878C-4539-A3DF-E2C07894A975}"/>
              </a:ext>
            </a:extLst>
          </p:cNvPr>
          <p:cNvSpPr>
            <a:spLocks noGrp="1"/>
          </p:cNvSpPr>
          <p:nvPr>
            <p:ph type="title" hasCustomPrompt="1"/>
          </p:nvPr>
        </p:nvSpPr>
        <p:spPr>
          <a:xfrm>
            <a:off x="647700" y="647700"/>
            <a:ext cx="10895014" cy="1292866"/>
          </a:xfrm>
        </p:spPr>
        <p:txBody>
          <a:bodyPr/>
          <a:lstStyle>
            <a:lvl1pPr>
              <a:defRPr/>
            </a:lvl1pPr>
          </a:lstStyle>
          <a:p>
            <a:r>
              <a:rPr lang="en-GB"/>
              <a:t>Click to add title</a:t>
            </a:r>
          </a:p>
        </p:txBody>
      </p:sp>
      <p:sp>
        <p:nvSpPr>
          <p:cNvPr id="3" name="Content Placeholder 2"/>
          <p:cNvSpPr>
            <a:spLocks noGrp="1"/>
          </p:cNvSpPr>
          <p:nvPr>
            <p:ph idx="1" hasCustomPrompt="1"/>
          </p:nvPr>
        </p:nvSpPr>
        <p:spPr>
          <a:xfrm>
            <a:off x="648000" y="1944000"/>
            <a:ext cx="5286000" cy="42660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6257914" y="1944000"/>
            <a:ext cx="5286000" cy="42660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5150ED-B90C-4AB1-BCB0-E73E86A8D879}"/>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76E0E6C7-4501-41F5-82DA-93E27DDCEB41}"/>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7834695D-31D7-40E5-BF1E-A049DDB0738D}"/>
              </a:ext>
            </a:extLst>
          </p:cNvPr>
          <p:cNvSpPr>
            <a:spLocks noGrp="1"/>
          </p:cNvSpPr>
          <p:nvPr>
            <p:ph type="sldNum" sz="quarter" idx="20"/>
          </p:nvPr>
        </p:nvSpPr>
        <p:spPr/>
        <p:txBody>
          <a:bodyPr/>
          <a:lstStyle/>
          <a:p>
            <a:fld id="{23AA811B-2EBD-4900-905E-5BE206449611}" type="slidenum">
              <a:rPr lang="en-GB" smtClean="0"/>
              <a:pPr/>
              <a:t>‹N›</a:t>
            </a:fld>
            <a:endParaRPr lang="en-GB"/>
          </a:p>
        </p:txBody>
      </p:sp>
      <p:sp>
        <p:nvSpPr>
          <p:cNvPr id="9" name="Text Placeholder 4">
            <a:extLst>
              <a:ext uri="{FF2B5EF4-FFF2-40B4-BE49-F238E27FC236}">
                <a16:creationId xmlns:a16="http://schemas.microsoft.com/office/drawing/2014/main" id="{DFC244FE-0B79-4E3B-B276-2F6B1D561220}"/>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3348079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 placehold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GB"/>
              <a:t>Click to add title</a:t>
            </a:r>
          </a:p>
        </p:txBody>
      </p:sp>
      <p:sp>
        <p:nvSpPr>
          <p:cNvPr id="3" name="Content Placeholder 2"/>
          <p:cNvSpPr>
            <a:spLocks noGrp="1"/>
          </p:cNvSpPr>
          <p:nvPr>
            <p:ph idx="1" hasCustomPrompt="1"/>
          </p:nvPr>
        </p:nvSpPr>
        <p:spPr>
          <a:xfrm>
            <a:off x="6480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43896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81315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3" name="Text Placeholder 4">
            <a:extLst>
              <a:ext uri="{FF2B5EF4-FFF2-40B4-BE49-F238E27FC236}">
                <a16:creationId xmlns:a16="http://schemas.microsoft.com/office/drawing/2014/main" id="{5F91D68D-2FA9-4CAD-8EF0-C0BF3460A391}"/>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2831837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 placehold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GB"/>
              <a:t>Click to add title</a:t>
            </a:r>
          </a:p>
        </p:txBody>
      </p:sp>
      <p:sp>
        <p:nvSpPr>
          <p:cNvPr id="3" name="Content Placeholder 2"/>
          <p:cNvSpPr>
            <a:spLocks noGrp="1"/>
          </p:cNvSpPr>
          <p:nvPr>
            <p:ph idx="1" hasCustomPrompt="1"/>
          </p:nvPr>
        </p:nvSpPr>
        <p:spPr>
          <a:xfrm>
            <a:off x="64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345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906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4" name="Text Placeholder 4">
            <a:extLst>
              <a:ext uri="{FF2B5EF4-FFF2-40B4-BE49-F238E27FC236}">
                <a16:creationId xmlns:a16="http://schemas.microsoft.com/office/drawing/2014/main" id="{536D757B-F40B-4569-BAF1-AA3404B9E9E6}"/>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1686686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895648-7EBA-71E2-E492-141D39008D2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1C9FEF7-E51C-4B8D-D705-F0B4A13F9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A786847-8E95-F9E2-DAB2-8B74E409604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967CAB3-31FC-573E-BBFB-DF4C0CD1B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600ED9E-54D4-875D-779F-0D19744E9D7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CFD1507-7B58-5221-6AF6-8AE739203630}"/>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8" name="Segnaposto piè di pagina 7">
            <a:extLst>
              <a:ext uri="{FF2B5EF4-FFF2-40B4-BE49-F238E27FC236}">
                <a16:creationId xmlns:a16="http://schemas.microsoft.com/office/drawing/2014/main" id="{0C534BF7-BC4C-821F-5443-F185DE918D2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D9D8F9E-D2A0-14E8-CFE9-77DADDB611B8}"/>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3105838993"/>
      </p:ext>
    </p:extLst>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 placeholders horisontal">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8000" y="648000"/>
            <a:ext cx="10896000" cy="1296000"/>
          </a:xfrm>
        </p:spPr>
        <p:txBody>
          <a:bodyPr/>
          <a:lstStyle>
            <a:lvl1pPr>
              <a:defRPr/>
            </a:lvl1pPr>
          </a:lstStyle>
          <a:p>
            <a:r>
              <a:rPr lang="en-GB"/>
              <a:t>Click to add title</a:t>
            </a:r>
          </a:p>
        </p:txBody>
      </p:sp>
      <p:sp>
        <p:nvSpPr>
          <p:cNvPr id="3" name="Content Placeholder 2"/>
          <p:cNvSpPr>
            <a:spLocks noGrp="1"/>
          </p:cNvSpPr>
          <p:nvPr>
            <p:ph idx="1" hasCustomPrompt="1"/>
          </p:nvPr>
        </p:nvSpPr>
        <p:spPr>
          <a:xfrm>
            <a:off x="64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648000"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6257914"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4" name="Text Placeholder 4">
            <a:extLst>
              <a:ext uri="{FF2B5EF4-FFF2-40B4-BE49-F238E27FC236}">
                <a16:creationId xmlns:a16="http://schemas.microsoft.com/office/drawing/2014/main" id="{9EC381D6-39E2-4766-8084-72599657FA73}"/>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4172590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eporting 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5135999" y="3429000"/>
            <a:ext cx="4164001"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5135999" y="648000"/>
            <a:ext cx="4164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3999"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5" name="Text Placeholder 4">
            <a:extLst>
              <a:ext uri="{FF2B5EF4-FFF2-40B4-BE49-F238E27FC236}">
                <a16:creationId xmlns:a16="http://schemas.microsoft.com/office/drawing/2014/main" id="{F5229E68-3EC6-4831-B439-8804F87FEA6A}"/>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2722985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porting B.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7380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5" name="Text Placeholder 4">
            <a:extLst>
              <a:ext uri="{FF2B5EF4-FFF2-40B4-BE49-F238E27FC236}">
                <a16:creationId xmlns:a16="http://schemas.microsoft.com/office/drawing/2014/main" id="{0A2ECB2A-19E9-48E5-91DB-E34F20D2ABC2}"/>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3298578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eporting 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55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4" name="Text Placeholder 4">
            <a:extLst>
              <a:ext uri="{FF2B5EF4-FFF2-40B4-BE49-F238E27FC236}">
                <a16:creationId xmlns:a16="http://schemas.microsoft.com/office/drawing/2014/main" id="{5F1618E7-6259-402C-A006-7EB43B92C8C2}"/>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19191775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eporting 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999" y="648000"/>
            <a:ext cx="10896000" cy="900000"/>
          </a:xfrm>
        </p:spPr>
        <p:txBody>
          <a:bodyPr/>
          <a:lstStyle>
            <a:lvl1pPr>
              <a:defRPr sz="2800" b="1"/>
            </a:lvl1pPr>
          </a:lstStyle>
          <a:p>
            <a:r>
              <a:rPr lang="en-GB" noProof="0"/>
              <a:t>Click to add title</a:t>
            </a:r>
          </a:p>
        </p:txBody>
      </p:sp>
      <p:sp>
        <p:nvSpPr>
          <p:cNvPr id="3" name="Content Placeholder 2"/>
          <p:cNvSpPr>
            <a:spLocks noGrp="1"/>
          </p:cNvSpPr>
          <p:nvPr>
            <p:ph idx="1" hasCustomPrompt="1"/>
          </p:nvPr>
        </p:nvSpPr>
        <p:spPr>
          <a:xfrm>
            <a:off x="647999" y="1548000"/>
            <a:ext cx="10896001" cy="46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Text Placeholder 4">
            <a:extLst>
              <a:ext uri="{FF2B5EF4-FFF2-40B4-BE49-F238E27FC236}">
                <a16:creationId xmlns:a16="http://schemas.microsoft.com/office/drawing/2014/main" id="{70D294CC-24C2-47E3-B826-6C4083885A25}"/>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730052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eporting 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699" y="647700"/>
            <a:ext cx="10896601" cy="900000"/>
          </a:xfrm>
        </p:spPr>
        <p:txBody>
          <a:bodyPr/>
          <a:lstStyle>
            <a:lvl1pPr>
              <a:defRPr sz="2800" b="1"/>
            </a:lvl1pPr>
          </a:lstStyle>
          <a:p>
            <a:r>
              <a:rPr lang="en-GB" noProof="0"/>
              <a:t>Click to add title</a:t>
            </a:r>
          </a:p>
        </p:txBody>
      </p:sp>
      <p:sp>
        <p:nvSpPr>
          <p:cNvPr id="3" name="Content Placeholder 2"/>
          <p:cNvSpPr>
            <a:spLocks noGrp="1"/>
          </p:cNvSpPr>
          <p:nvPr>
            <p:ph idx="1" hasCustomPrompt="1"/>
          </p:nvPr>
        </p:nvSpPr>
        <p:spPr>
          <a:xfrm>
            <a:off x="648000" y="1547700"/>
            <a:ext cx="5284800" cy="46623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6259200" y="1547700"/>
            <a:ext cx="5284800" cy="46623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Level 6</a:t>
            </a:r>
          </a:p>
          <a:p>
            <a:pPr lvl="6"/>
            <a:r>
              <a:rPr lang="en-GB" noProof="0"/>
              <a:t>Level 7</a:t>
            </a:r>
          </a:p>
          <a:p>
            <a:pPr lvl="7"/>
            <a:r>
              <a:rPr lang="en-GB" noProof="0"/>
              <a:t>Level 8</a:t>
            </a:r>
          </a:p>
          <a:p>
            <a:pPr lvl="8"/>
            <a:r>
              <a:rPr lang="en-GB" noProof="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1" name="Text Placeholder 4">
            <a:extLst>
              <a:ext uri="{FF2B5EF4-FFF2-40B4-BE49-F238E27FC236}">
                <a16:creationId xmlns:a16="http://schemas.microsoft.com/office/drawing/2014/main" id="{EAF405E3-B39D-45EE-8E47-4F2225BD2A65}"/>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1206072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2485132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en-GB" smtClean="0"/>
              <a:t>‹N›</a:t>
            </a:fld>
            <a:endParaRPr lang="en-GB"/>
          </a:p>
        </p:txBody>
      </p:sp>
    </p:spTree>
    <p:extLst>
      <p:ext uri="{BB962C8B-B14F-4D97-AF65-F5344CB8AC3E}">
        <p14:creationId xmlns:p14="http://schemas.microsoft.com/office/powerpoint/2010/main" val="3196073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Arial" panose="020B0604020202020204" pitchFamily="34" charset="0"/>
              </a:rPr>
              <a:t>PICTURES</a:t>
            </a:r>
            <a:r>
              <a:rPr lang="en-GB" sz="900">
                <a:latin typeface="+mn-lt"/>
                <a:cs typeface="Arial" panose="020B0604020202020204" pitchFamily="34" charset="0"/>
              </a:rPr>
              <a:t/>
            </a:r>
            <a:br>
              <a:rPr lang="en-GB" sz="900">
                <a:latin typeface="+mn-lt"/>
                <a:cs typeface="Arial" panose="020B0604020202020204" pitchFamily="34" charset="0"/>
              </a:rPr>
            </a:br>
            <a:r>
              <a:rPr lang="en-GB" sz="900" b="1" noProof="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 </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the </a:t>
            </a:r>
            <a:r>
              <a:rPr lang="en-GB" altLang="da-DK" sz="900" b="1" baseline="0" noProof="1">
                <a:solidFill>
                  <a:schemeClr val="tx1"/>
                </a:solidFill>
                <a:latin typeface="+mn-lt"/>
                <a:cs typeface="Arial" panose="020B0604020202020204" pitchFamily="34" charset="0"/>
              </a:rPr>
              <a:t>Images </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647700" y="1613646"/>
            <a:ext cx="228036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
            </a:r>
            <a:br>
              <a:rPr lang="en-GB" altLang="da-DK" sz="900" b="0" noProof="1">
                <a:solidFill>
                  <a:schemeClr val="tx1"/>
                </a:solidFill>
                <a:latin typeface="+mn-lt"/>
                <a:cs typeface="Arial" panose="020B0604020202020204" pitchFamily="34" charset="0"/>
              </a:rPr>
            </a:br>
            <a:r>
              <a:rPr lang="en-GB" sz="1600">
                <a:latin typeface="+mn-lt"/>
                <a:cs typeface="Arial" panose="020B0604020202020204" pitchFamily="34" charset="0"/>
              </a:rPr>
              <a:t>SLIDES &amp; LAYOUTS</a:t>
            </a:r>
            <a:r>
              <a:rPr lang="en-GB" altLang="da-DK" sz="900" b="1" noProof="1">
                <a:solidFill>
                  <a:schemeClr val="tx1"/>
                </a:solidFill>
                <a:latin typeface="+mn-lt"/>
                <a:cs typeface="Arial" panose="020B0604020202020204" pitchFamily="34" charset="0"/>
              </a:rPr>
              <a:t/>
            </a:r>
            <a:br>
              <a:rPr lang="en-GB" altLang="da-DK" sz="900" b="1"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
            </a: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a:solidFill>
                  <a:srgbClr val="000000"/>
                </a:solidFill>
                <a:latin typeface="+mn-lt"/>
                <a:ea typeface="Arial" panose="020B0604020202020204" pitchFamily="34" charset="0"/>
                <a:cs typeface="Arial" panose="020B0604020202020204" pitchFamily="34" charset="0"/>
              </a:rPr>
              <a:t>Click on the arrow next to </a:t>
            </a:r>
            <a:r>
              <a:rPr lang="en-GB" sz="900" b="1">
                <a:solidFill>
                  <a:srgbClr val="000000"/>
                </a:solidFill>
                <a:latin typeface="+mn-lt"/>
                <a:ea typeface="Arial" panose="020B0604020202020204" pitchFamily="34" charset="0"/>
                <a:cs typeface="Arial" panose="020B0604020202020204" pitchFamily="34" charset="0"/>
              </a:rPr>
              <a:t>Layout</a:t>
            </a:r>
            <a:br>
              <a:rPr lang="en-GB" sz="900" b="1">
                <a:solidFill>
                  <a:srgbClr val="000000"/>
                </a:solidFill>
                <a:latin typeface="+mn-lt"/>
                <a:ea typeface="Arial" panose="020B0604020202020204" pitchFamily="34" charset="0"/>
                <a:cs typeface="Arial" panose="020B0604020202020204" pitchFamily="34" charset="0"/>
              </a:rPr>
            </a:br>
            <a:r>
              <a:rPr lang="en-GB" sz="900">
                <a:solidFill>
                  <a:srgbClr val="000000"/>
                </a:solidFill>
                <a:latin typeface="+mn-lt"/>
                <a:ea typeface="Arial" panose="020B0604020202020204" pitchFamily="34" charset="0"/>
                <a:cs typeface="Arial" panose="020B0604020202020204" pitchFamily="34" charset="0"/>
              </a:rPr>
              <a:t>to view a dropdown menu of possible slide layouts</a:t>
            </a:r>
            <a:r>
              <a:rPr lang="en-GB" altLang="da-DK" sz="900" b="0" baseline="0" noProof="1">
                <a:solidFill>
                  <a:schemeClr val="tx1"/>
                </a:solidFill>
                <a:latin typeface="+mn-lt"/>
                <a:cs typeface="Arial" panose="020B0604020202020204" pitchFamily="34" charset="0"/>
              </a:rP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
            </a:r>
            <a:br>
              <a:rPr lang="en-GB" altLang="da-DK" sz="900" b="0" baseline="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slide placeholders to their default settings</a:t>
            </a:r>
            <a:endParaRPr lang="en-GB" altLang="da-DK" sz="90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967579"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968120"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stretch>
            <a:fillRect/>
          </a:stretch>
        </p:blipFill>
        <p:spPr>
          <a:xfrm>
            <a:off x="2974001"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stretch>
            <a:fillRect/>
          </a:stretch>
        </p:blipFill>
        <p:spPr>
          <a:xfrm>
            <a:off x="2974001"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HEADER &amp;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Insert predefined slides and elements from the Templafy button. Choose </a:t>
            </a:r>
            <a:r>
              <a:rPr lang="en-GB" altLang="da-DK" sz="900" b="1" noProof="1">
                <a:solidFill>
                  <a:schemeClr val="tx1"/>
                </a:solidFill>
                <a:latin typeface="+mn-lt"/>
                <a:cs typeface="Arial" panose="020B0604020202020204" pitchFamily="34" charset="0"/>
              </a:rPr>
              <a:t>Slides</a:t>
            </a:r>
            <a:r>
              <a:rPr lang="en-GB" altLang="da-DK" sz="900" b="0" noProof="1">
                <a:solidFill>
                  <a:schemeClr val="tx1"/>
                </a:solidFill>
                <a:latin typeface="+mn-lt"/>
                <a:cs typeface="Arial" panose="020B0604020202020204" pitchFamily="34" charset="0"/>
              </a:rPr>
              <a:t> and </a:t>
            </a:r>
            <a:r>
              <a:rPr lang="en-GB" altLang="da-DK" sz="900" b="1" noProof="1">
                <a:solidFill>
                  <a:schemeClr val="tx1"/>
                </a:solidFill>
                <a:latin typeface="+mn-lt"/>
                <a:cs typeface="Arial" panose="020B0604020202020204" pitchFamily="34" charset="0"/>
              </a:rPr>
              <a:t>Slide elements </a:t>
            </a:r>
            <a:r>
              <a:rPr lang="en-GB"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647700" y="448713"/>
            <a:ext cx="11001373"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stretch>
            <a:fillRect/>
          </a:stretch>
        </p:blipFill>
        <p:spPr>
          <a:xfrm>
            <a:off x="2974000" y="5077014"/>
            <a:ext cx="475428" cy="176762"/>
          </a:xfrm>
          <a:prstGeom prst="rect">
            <a:avLst/>
          </a:prstGeom>
        </p:spPr>
      </p:pic>
      <p:sp>
        <p:nvSpPr>
          <p:cNvPr id="2" name="Date Placeholder 1">
            <a:extLst>
              <a:ext uri="{FF2B5EF4-FFF2-40B4-BE49-F238E27FC236}">
                <a16:creationId xmlns:a16="http://schemas.microsoft.com/office/drawing/2014/main" id="{8CB97ADE-DB50-43D7-B6D7-6AA6A44173B2}"/>
              </a:ext>
            </a:extLst>
          </p:cNvPr>
          <p:cNvSpPr>
            <a:spLocks noGrp="1"/>
          </p:cNvSpPr>
          <p:nvPr>
            <p:ph type="dt" sz="half" idx="10"/>
          </p:nvPr>
        </p:nvSpPr>
        <p:spPr>
          <a:xfrm>
            <a:off x="0" y="6862254"/>
            <a:ext cx="0" cy="0"/>
          </a:xfrm>
        </p:spPr>
        <p:txBody>
          <a:bodyPr/>
          <a:lstStyle>
            <a:lvl1pPr>
              <a:defRPr sz="100">
                <a:noFill/>
              </a:defRPr>
            </a:lvl1pPr>
          </a:lstStyle>
          <a:p>
            <a:endParaRPr lang="en-GB"/>
          </a:p>
        </p:txBody>
      </p:sp>
      <p:sp>
        <p:nvSpPr>
          <p:cNvPr id="3" name="Footer Placeholder 2">
            <a:extLst>
              <a:ext uri="{FF2B5EF4-FFF2-40B4-BE49-F238E27FC236}">
                <a16:creationId xmlns:a16="http://schemas.microsoft.com/office/drawing/2014/main" id="{4B13A6A0-AAC5-4762-99A3-8E67DE5BC58E}"/>
              </a:ext>
            </a:extLst>
          </p:cNvPr>
          <p:cNvSpPr>
            <a:spLocks noGrp="1"/>
          </p:cNvSpPr>
          <p:nvPr>
            <p:ph type="ftr" sz="quarter" idx="11"/>
          </p:nvPr>
        </p:nvSpPr>
        <p:spPr>
          <a:xfrm>
            <a:off x="0" y="6876000"/>
            <a:ext cx="0" cy="0"/>
          </a:xfrm>
        </p:spPr>
        <p:txBody>
          <a:bodyPr/>
          <a:lstStyle>
            <a:lvl1pPr>
              <a:defRPr sz="100">
                <a:noFill/>
              </a:defRPr>
            </a:lvl1pPr>
          </a:lstStyle>
          <a:p>
            <a:endParaRPr lang="en-GB"/>
          </a:p>
        </p:txBody>
      </p:sp>
      <p:sp>
        <p:nvSpPr>
          <p:cNvPr id="4" name="Slide Number Placeholder 3">
            <a:extLst>
              <a:ext uri="{FF2B5EF4-FFF2-40B4-BE49-F238E27FC236}">
                <a16:creationId xmlns:a16="http://schemas.microsoft.com/office/drawing/2014/main" id="{566A718C-8117-4521-935E-A616BB58A88D}"/>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en-GB" smtClean="0"/>
              <a:pPr/>
              <a:t>‹N›</a:t>
            </a:fld>
            <a:endParaRPr lang="en-GB"/>
          </a:p>
        </p:txBody>
      </p:sp>
    </p:spTree>
    <p:extLst>
      <p:ext uri="{BB962C8B-B14F-4D97-AF65-F5344CB8AC3E}">
        <p14:creationId xmlns:p14="http://schemas.microsoft.com/office/powerpoint/2010/main" val="322735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r>
              <a:rPr lang="en-GB" sz="4400" b="0" i="0" noProof="0">
                <a:solidFill>
                  <a:schemeClr val="bg1"/>
                </a:solidFill>
              </a:rPr>
              <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r>
              <a:rPr lang="en-GB" sz="2800" b="0" noProof="0">
                <a:solidFill>
                  <a:schemeClr val="bg1"/>
                </a:solidFill>
              </a:rPr>
              <a:t/>
            </a:r>
            <a:br>
              <a:rPr lang="en-GB" sz="2800" b="0" noProof="0">
                <a:solidFill>
                  <a:schemeClr val="bg1"/>
                </a:solidFill>
              </a:rPr>
            </a:br>
            <a:r>
              <a:rPr lang="en-GB" sz="2800" b="0" noProof="0">
                <a:solidFill>
                  <a:schemeClr val="bg1"/>
                </a:solidFill>
              </a:rPr>
              <a:t/>
            </a: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r>
              <a:rPr lang="en-GB" sz="1800" b="0" noProof="0">
                <a:solidFill>
                  <a:schemeClr val="bg1"/>
                </a:solidFill>
              </a:rPr>
              <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bwMode="white">
          <a:xfrm>
            <a:off x="0" y="6912000"/>
            <a:ext cx="0" cy="0"/>
          </a:xfrm>
          <a:prstGeom prst="rect">
            <a:avLst/>
          </a:prstGeom>
        </p:spPr>
        <p:txBody>
          <a:bodyPr/>
          <a:lstStyle>
            <a:lvl1pPr>
              <a:defRPr>
                <a:noFill/>
              </a:defRPr>
            </a:lvl1pPr>
          </a:lstStyle>
          <a:p>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bwMode="white">
          <a:xfrm>
            <a:off x="0" y="6912000"/>
            <a:ext cx="0" cy="0"/>
          </a:xfrm>
          <a:prstGeom prst="rect">
            <a:avLst/>
          </a:prstGeom>
        </p:spPr>
        <p:txBody>
          <a:bodyPr/>
          <a:lstStyle>
            <a:lvl1pPr>
              <a:defRPr>
                <a:noFill/>
              </a:defRPr>
            </a:lvl1pPr>
          </a:lstStyle>
          <a:p>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bwMode="white">
          <a:xfrm flipV="1">
            <a:off x="0" y="6912000"/>
            <a:ext cx="0" cy="0"/>
          </a:xfrm>
          <a:prstGeom prst="rect">
            <a:avLst/>
          </a:prstGeom>
        </p:spPr>
        <p:txBody>
          <a:bodyPr/>
          <a:lstStyle>
            <a:lvl1pPr>
              <a:defRPr>
                <a:noFill/>
              </a:defRPr>
            </a:lvl1pPr>
          </a:lstStyle>
          <a:p>
            <a:fld id="{24C8C45C-947F-4981-8B3F-4F32E973C901}" type="slidenum">
              <a:rPr lang="en-GB" smtClean="0"/>
              <a:pPr/>
              <a:t>‹N›</a:t>
            </a:fld>
            <a:endParaRPr lang="en-GB"/>
          </a:p>
        </p:txBody>
      </p:sp>
    </p:spTree>
    <p:extLst>
      <p:ext uri="{BB962C8B-B14F-4D97-AF65-F5344CB8AC3E}">
        <p14:creationId xmlns:p14="http://schemas.microsoft.com/office/powerpoint/2010/main" val="2880478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9A1C34-C47B-E379-6C71-2891280C0F4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5A11C1F-95C0-B444-0B27-786F4A93B5B7}"/>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4" name="Segnaposto piè di pagina 3">
            <a:extLst>
              <a:ext uri="{FF2B5EF4-FFF2-40B4-BE49-F238E27FC236}">
                <a16:creationId xmlns:a16="http://schemas.microsoft.com/office/drawing/2014/main" id="{11D27112-21BB-6E5F-DFB2-3B64D71FDC0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3B937F7-459C-CADB-DA26-B2F4F96FD094}"/>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3049871820"/>
      </p:ext>
    </p:extLst>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A. Content_fixe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8" y="6210000"/>
            <a:ext cx="10899337" cy="324000"/>
          </a:xfrm>
        </p:spPr>
        <p:txBody>
          <a:bodyPr anchor="b"/>
          <a:lstStyle>
            <a:lvl1pPr marL="0" indent="0">
              <a:spcBef>
                <a:spcPts val="0"/>
              </a:spcBef>
              <a:spcAft>
                <a:spcPts val="0"/>
              </a:spcAft>
              <a:buNone/>
              <a:defRPr sz="700" i="1">
                <a:solidFill>
                  <a:schemeClr val="accent6"/>
                </a:solidFill>
              </a:defRPr>
            </a:lvl1pPr>
          </a:lstStyle>
          <a:p>
            <a:pPr lvl="0"/>
            <a:r>
              <a:rPr lang="en-GB"/>
              <a:t>Footnote</a:t>
            </a:r>
          </a:p>
        </p:txBody>
      </p:sp>
      <p:sp>
        <p:nvSpPr>
          <p:cNvPr id="4" name="Title 3">
            <a:extLst>
              <a:ext uri="{FF2B5EF4-FFF2-40B4-BE49-F238E27FC236}">
                <a16:creationId xmlns:a16="http://schemas.microsoft.com/office/drawing/2014/main" id="{DE7BA4D6-17A2-4AB7-ACD0-593108A8148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73099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DADA4F4-399A-9DE5-1433-38C2F295C5B0}"/>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3" name="Segnaposto piè di pagina 2">
            <a:extLst>
              <a:ext uri="{FF2B5EF4-FFF2-40B4-BE49-F238E27FC236}">
                <a16:creationId xmlns:a16="http://schemas.microsoft.com/office/drawing/2014/main" id="{611945C8-E6AC-F922-64BD-A81FFB90775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E5B313B-8E4E-D182-7174-F915E8D4F9FE}"/>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1187641741"/>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710F2C-507E-D59B-56EA-91D81430574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259996F-86E0-71AD-C13B-1C8FD4E01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3B9A138-5106-0B52-98A0-0601F448D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B02AB04-EB55-78F5-94FC-91004D390969}"/>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6" name="Segnaposto piè di pagina 5">
            <a:extLst>
              <a:ext uri="{FF2B5EF4-FFF2-40B4-BE49-F238E27FC236}">
                <a16:creationId xmlns:a16="http://schemas.microsoft.com/office/drawing/2014/main" id="{861C757B-1407-8C8E-6C58-7FF9A0B900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561D56-FEF4-36F4-3433-CDEEED5109FC}"/>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188475331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BA6FE0-89BA-E92B-F4A4-32C27C68A8E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06E70D9-45D4-E706-A24C-68D45F63B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2CBEAEA-11B8-E412-AFD9-A5F6A989E8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01E3048-AFCA-A89B-F4F0-90B0760B45CE}"/>
              </a:ext>
            </a:extLst>
          </p:cNvPr>
          <p:cNvSpPr>
            <a:spLocks noGrp="1"/>
          </p:cNvSpPr>
          <p:nvPr>
            <p:ph type="dt" sz="half" idx="10"/>
          </p:nvPr>
        </p:nvSpPr>
        <p:spPr/>
        <p:txBody>
          <a:bodyPr/>
          <a:lstStyle/>
          <a:p>
            <a:fld id="{61C1640C-40C1-4FCD-B64F-94657EF718AA}" type="datetimeFigureOut">
              <a:rPr lang="it-IT" smtClean="0"/>
              <a:t>26/09/2025</a:t>
            </a:fld>
            <a:endParaRPr lang="it-IT"/>
          </a:p>
        </p:txBody>
      </p:sp>
      <p:sp>
        <p:nvSpPr>
          <p:cNvPr id="6" name="Segnaposto piè di pagina 5">
            <a:extLst>
              <a:ext uri="{FF2B5EF4-FFF2-40B4-BE49-F238E27FC236}">
                <a16:creationId xmlns:a16="http://schemas.microsoft.com/office/drawing/2014/main" id="{D323E6B4-447C-0C56-A677-92BA7E0AC5E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460A207-B09B-DB0F-8610-67DC014724E1}"/>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2443081645"/>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0.xml"/><Relationship Id="rId21" Type="http://schemas.openxmlformats.org/officeDocument/2006/relationships/slideLayout" Target="../slideLayouts/slideLayout55.xml"/><Relationship Id="rId42" Type="http://schemas.openxmlformats.org/officeDocument/2006/relationships/tags" Target="../tags/tag15.xml"/><Relationship Id="rId47" Type="http://schemas.openxmlformats.org/officeDocument/2006/relationships/tags" Target="../tags/tag20.xml"/><Relationship Id="rId63" Type="http://schemas.openxmlformats.org/officeDocument/2006/relationships/tags" Target="../tags/tag36.xml"/><Relationship Id="rId68" Type="http://schemas.openxmlformats.org/officeDocument/2006/relationships/tags" Target="../tags/tag41.xml"/><Relationship Id="rId84" Type="http://schemas.openxmlformats.org/officeDocument/2006/relationships/tags" Target="../tags/tag57.xml"/><Relationship Id="rId89" Type="http://schemas.openxmlformats.org/officeDocument/2006/relationships/tags" Target="../tags/tag62.xml"/><Relationship Id="rId112" Type="http://schemas.openxmlformats.org/officeDocument/2006/relationships/tags" Target="../tags/tag85.xml"/><Relationship Id="rId16" Type="http://schemas.openxmlformats.org/officeDocument/2006/relationships/slideLayout" Target="../slideLayouts/slideLayout50.xml"/><Relationship Id="rId107" Type="http://schemas.openxmlformats.org/officeDocument/2006/relationships/tags" Target="../tags/tag80.xml"/><Relationship Id="rId11" Type="http://schemas.openxmlformats.org/officeDocument/2006/relationships/slideLayout" Target="../slideLayouts/slideLayout45.xml"/><Relationship Id="rId32" Type="http://schemas.openxmlformats.org/officeDocument/2006/relationships/tags" Target="../tags/tag5.xml"/><Relationship Id="rId37" Type="http://schemas.openxmlformats.org/officeDocument/2006/relationships/tags" Target="../tags/tag10.xml"/><Relationship Id="rId53" Type="http://schemas.openxmlformats.org/officeDocument/2006/relationships/tags" Target="../tags/tag26.xml"/><Relationship Id="rId58" Type="http://schemas.openxmlformats.org/officeDocument/2006/relationships/tags" Target="../tags/tag31.xml"/><Relationship Id="rId74" Type="http://schemas.openxmlformats.org/officeDocument/2006/relationships/tags" Target="../tags/tag47.xml"/><Relationship Id="rId79" Type="http://schemas.openxmlformats.org/officeDocument/2006/relationships/tags" Target="../tags/tag52.xml"/><Relationship Id="rId102" Type="http://schemas.openxmlformats.org/officeDocument/2006/relationships/tags" Target="../tags/tag75.xml"/><Relationship Id="rId5" Type="http://schemas.openxmlformats.org/officeDocument/2006/relationships/slideLayout" Target="../slideLayouts/slideLayout39.xml"/><Relationship Id="rId90" Type="http://schemas.openxmlformats.org/officeDocument/2006/relationships/tags" Target="../tags/tag63.xml"/><Relationship Id="rId95" Type="http://schemas.openxmlformats.org/officeDocument/2006/relationships/tags" Target="../tags/tag68.xml"/><Relationship Id="rId22" Type="http://schemas.openxmlformats.org/officeDocument/2006/relationships/slideLayout" Target="../slideLayouts/slideLayout56.xml"/><Relationship Id="rId27" Type="http://schemas.openxmlformats.org/officeDocument/2006/relationships/theme" Target="../theme/theme4.xml"/><Relationship Id="rId43" Type="http://schemas.openxmlformats.org/officeDocument/2006/relationships/tags" Target="../tags/tag16.xml"/><Relationship Id="rId48" Type="http://schemas.openxmlformats.org/officeDocument/2006/relationships/tags" Target="../tags/tag21.xml"/><Relationship Id="rId64" Type="http://schemas.openxmlformats.org/officeDocument/2006/relationships/tags" Target="../tags/tag37.xml"/><Relationship Id="rId69" Type="http://schemas.openxmlformats.org/officeDocument/2006/relationships/tags" Target="../tags/tag42.xml"/><Relationship Id="rId113" Type="http://schemas.openxmlformats.org/officeDocument/2006/relationships/tags" Target="../tags/tag86.xml"/><Relationship Id="rId80" Type="http://schemas.openxmlformats.org/officeDocument/2006/relationships/tags" Target="../tags/tag53.xml"/><Relationship Id="rId85" Type="http://schemas.openxmlformats.org/officeDocument/2006/relationships/tags" Target="../tags/tag58.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33" Type="http://schemas.openxmlformats.org/officeDocument/2006/relationships/tags" Target="../tags/tag6.xml"/><Relationship Id="rId38" Type="http://schemas.openxmlformats.org/officeDocument/2006/relationships/tags" Target="../tags/tag11.xml"/><Relationship Id="rId59" Type="http://schemas.openxmlformats.org/officeDocument/2006/relationships/tags" Target="../tags/tag32.xml"/><Relationship Id="rId103" Type="http://schemas.openxmlformats.org/officeDocument/2006/relationships/tags" Target="../tags/tag76.xml"/><Relationship Id="rId108" Type="http://schemas.openxmlformats.org/officeDocument/2006/relationships/tags" Target="../tags/tag81.xml"/><Relationship Id="rId54" Type="http://schemas.openxmlformats.org/officeDocument/2006/relationships/tags" Target="../tags/tag27.xml"/><Relationship Id="rId70" Type="http://schemas.openxmlformats.org/officeDocument/2006/relationships/tags" Target="../tags/tag43.xml"/><Relationship Id="rId75" Type="http://schemas.openxmlformats.org/officeDocument/2006/relationships/tags" Target="../tags/tag48.xml"/><Relationship Id="rId91" Type="http://schemas.openxmlformats.org/officeDocument/2006/relationships/tags" Target="../tags/tag64.xml"/><Relationship Id="rId96" Type="http://schemas.openxmlformats.org/officeDocument/2006/relationships/tags" Target="../tags/tag69.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tags" Target="../tags/tag1.xml"/><Relationship Id="rId36" Type="http://schemas.openxmlformats.org/officeDocument/2006/relationships/tags" Target="../tags/tag9.xml"/><Relationship Id="rId49" Type="http://schemas.openxmlformats.org/officeDocument/2006/relationships/tags" Target="../tags/tag22.xml"/><Relationship Id="rId57" Type="http://schemas.openxmlformats.org/officeDocument/2006/relationships/tags" Target="../tags/tag30.xml"/><Relationship Id="rId106" Type="http://schemas.openxmlformats.org/officeDocument/2006/relationships/tags" Target="../tags/tag79.xml"/><Relationship Id="rId114" Type="http://schemas.openxmlformats.org/officeDocument/2006/relationships/tags" Target="../tags/tag87.xml"/><Relationship Id="rId10" Type="http://schemas.openxmlformats.org/officeDocument/2006/relationships/slideLayout" Target="../slideLayouts/slideLayout44.xml"/><Relationship Id="rId31" Type="http://schemas.openxmlformats.org/officeDocument/2006/relationships/tags" Target="../tags/tag4.xml"/><Relationship Id="rId44" Type="http://schemas.openxmlformats.org/officeDocument/2006/relationships/tags" Target="../tags/tag17.xml"/><Relationship Id="rId52" Type="http://schemas.openxmlformats.org/officeDocument/2006/relationships/tags" Target="../tags/tag25.xml"/><Relationship Id="rId60" Type="http://schemas.openxmlformats.org/officeDocument/2006/relationships/tags" Target="../tags/tag33.xml"/><Relationship Id="rId65" Type="http://schemas.openxmlformats.org/officeDocument/2006/relationships/tags" Target="../tags/tag38.xml"/><Relationship Id="rId73" Type="http://schemas.openxmlformats.org/officeDocument/2006/relationships/tags" Target="../tags/tag46.xml"/><Relationship Id="rId78" Type="http://schemas.openxmlformats.org/officeDocument/2006/relationships/tags" Target="../tags/tag51.xml"/><Relationship Id="rId81" Type="http://schemas.openxmlformats.org/officeDocument/2006/relationships/tags" Target="../tags/tag54.xml"/><Relationship Id="rId86" Type="http://schemas.openxmlformats.org/officeDocument/2006/relationships/tags" Target="../tags/tag59.xml"/><Relationship Id="rId94" Type="http://schemas.openxmlformats.org/officeDocument/2006/relationships/tags" Target="../tags/tag67.xml"/><Relationship Id="rId99" Type="http://schemas.openxmlformats.org/officeDocument/2006/relationships/tags" Target="../tags/tag72.xml"/><Relationship Id="rId101" Type="http://schemas.openxmlformats.org/officeDocument/2006/relationships/tags" Target="../tags/tag7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9" Type="http://schemas.openxmlformats.org/officeDocument/2006/relationships/tags" Target="../tags/tag12.xml"/><Relationship Id="rId109" Type="http://schemas.openxmlformats.org/officeDocument/2006/relationships/tags" Target="../tags/tag82.xml"/><Relationship Id="rId34" Type="http://schemas.openxmlformats.org/officeDocument/2006/relationships/tags" Target="../tags/tag7.xml"/><Relationship Id="rId50" Type="http://schemas.openxmlformats.org/officeDocument/2006/relationships/tags" Target="../tags/tag23.xml"/><Relationship Id="rId55" Type="http://schemas.openxmlformats.org/officeDocument/2006/relationships/tags" Target="../tags/tag28.xml"/><Relationship Id="rId76" Type="http://schemas.openxmlformats.org/officeDocument/2006/relationships/tags" Target="../tags/tag49.xml"/><Relationship Id="rId97" Type="http://schemas.openxmlformats.org/officeDocument/2006/relationships/tags" Target="../tags/tag70.xml"/><Relationship Id="rId104" Type="http://schemas.openxmlformats.org/officeDocument/2006/relationships/tags" Target="../tags/tag77.xml"/><Relationship Id="rId7" Type="http://schemas.openxmlformats.org/officeDocument/2006/relationships/slideLayout" Target="../slideLayouts/slideLayout41.xml"/><Relationship Id="rId71" Type="http://schemas.openxmlformats.org/officeDocument/2006/relationships/tags" Target="../tags/tag44.xml"/><Relationship Id="rId92" Type="http://schemas.openxmlformats.org/officeDocument/2006/relationships/tags" Target="../tags/tag65.xml"/><Relationship Id="rId2" Type="http://schemas.openxmlformats.org/officeDocument/2006/relationships/slideLayout" Target="../slideLayouts/slideLayout36.xml"/><Relationship Id="rId29" Type="http://schemas.openxmlformats.org/officeDocument/2006/relationships/tags" Target="../tags/tag2.xml"/><Relationship Id="rId24" Type="http://schemas.openxmlformats.org/officeDocument/2006/relationships/slideLayout" Target="../slideLayouts/slideLayout58.xml"/><Relationship Id="rId40" Type="http://schemas.openxmlformats.org/officeDocument/2006/relationships/tags" Target="../tags/tag13.xml"/><Relationship Id="rId45" Type="http://schemas.openxmlformats.org/officeDocument/2006/relationships/tags" Target="../tags/tag18.xml"/><Relationship Id="rId66" Type="http://schemas.openxmlformats.org/officeDocument/2006/relationships/tags" Target="../tags/tag39.xml"/><Relationship Id="rId87" Type="http://schemas.openxmlformats.org/officeDocument/2006/relationships/tags" Target="../tags/tag60.xml"/><Relationship Id="rId110" Type="http://schemas.openxmlformats.org/officeDocument/2006/relationships/tags" Target="../tags/tag83.xml"/><Relationship Id="rId115" Type="http://schemas.openxmlformats.org/officeDocument/2006/relationships/tags" Target="../tags/tag88.xml"/><Relationship Id="rId61" Type="http://schemas.openxmlformats.org/officeDocument/2006/relationships/tags" Target="../tags/tag34.xml"/><Relationship Id="rId82" Type="http://schemas.openxmlformats.org/officeDocument/2006/relationships/tags" Target="../tags/tag55.xml"/><Relationship Id="rId19" Type="http://schemas.openxmlformats.org/officeDocument/2006/relationships/slideLayout" Target="../slideLayouts/slideLayout53.xml"/><Relationship Id="rId14" Type="http://schemas.openxmlformats.org/officeDocument/2006/relationships/slideLayout" Target="../slideLayouts/slideLayout48.xml"/><Relationship Id="rId30" Type="http://schemas.openxmlformats.org/officeDocument/2006/relationships/tags" Target="../tags/tag3.xml"/><Relationship Id="rId35" Type="http://schemas.openxmlformats.org/officeDocument/2006/relationships/tags" Target="../tags/tag8.xml"/><Relationship Id="rId56" Type="http://schemas.openxmlformats.org/officeDocument/2006/relationships/tags" Target="../tags/tag29.xml"/><Relationship Id="rId77" Type="http://schemas.openxmlformats.org/officeDocument/2006/relationships/tags" Target="../tags/tag50.xml"/><Relationship Id="rId100" Type="http://schemas.openxmlformats.org/officeDocument/2006/relationships/tags" Target="../tags/tag73.xml"/><Relationship Id="rId105" Type="http://schemas.openxmlformats.org/officeDocument/2006/relationships/tags" Target="../tags/tag78.xml"/><Relationship Id="rId8" Type="http://schemas.openxmlformats.org/officeDocument/2006/relationships/slideLayout" Target="../slideLayouts/slideLayout42.xml"/><Relationship Id="rId51" Type="http://schemas.openxmlformats.org/officeDocument/2006/relationships/tags" Target="../tags/tag24.xml"/><Relationship Id="rId72" Type="http://schemas.openxmlformats.org/officeDocument/2006/relationships/tags" Target="../tags/tag45.xml"/><Relationship Id="rId93" Type="http://schemas.openxmlformats.org/officeDocument/2006/relationships/tags" Target="../tags/tag66.xml"/><Relationship Id="rId98" Type="http://schemas.openxmlformats.org/officeDocument/2006/relationships/tags" Target="../tags/tag71.xml"/><Relationship Id="rId3" Type="http://schemas.openxmlformats.org/officeDocument/2006/relationships/slideLayout" Target="../slideLayouts/slideLayout37.xml"/><Relationship Id="rId25" Type="http://schemas.openxmlformats.org/officeDocument/2006/relationships/slideLayout" Target="../slideLayouts/slideLayout59.xml"/><Relationship Id="rId46" Type="http://schemas.openxmlformats.org/officeDocument/2006/relationships/tags" Target="../tags/tag19.xml"/><Relationship Id="rId67" Type="http://schemas.openxmlformats.org/officeDocument/2006/relationships/tags" Target="../tags/tag40.xml"/><Relationship Id="rId20" Type="http://schemas.openxmlformats.org/officeDocument/2006/relationships/slideLayout" Target="../slideLayouts/slideLayout54.xml"/><Relationship Id="rId41" Type="http://schemas.openxmlformats.org/officeDocument/2006/relationships/tags" Target="../tags/tag14.xml"/><Relationship Id="rId62" Type="http://schemas.openxmlformats.org/officeDocument/2006/relationships/tags" Target="../tags/tag35.xml"/><Relationship Id="rId83" Type="http://schemas.openxmlformats.org/officeDocument/2006/relationships/tags" Target="../tags/tag56.xml"/><Relationship Id="rId88" Type="http://schemas.openxmlformats.org/officeDocument/2006/relationships/tags" Target="../tags/tag61.xml"/><Relationship Id="rId111" Type="http://schemas.openxmlformats.org/officeDocument/2006/relationships/tags" Target="../tags/tag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E580088-C58A-D795-2EFD-46B9FB498D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0479316-696D-7B1B-26FE-00948DCC9B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D86F74C-2074-B80E-1DB5-8CC7B8409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1640C-40C1-4FCD-B64F-94657EF718AA}" type="datetimeFigureOut">
              <a:rPr lang="it-IT" smtClean="0"/>
              <a:t>26/09/2025</a:t>
            </a:fld>
            <a:endParaRPr lang="it-IT"/>
          </a:p>
        </p:txBody>
      </p:sp>
      <p:sp>
        <p:nvSpPr>
          <p:cNvPr id="5" name="Segnaposto piè di pagina 4">
            <a:extLst>
              <a:ext uri="{FF2B5EF4-FFF2-40B4-BE49-F238E27FC236}">
                <a16:creationId xmlns:a16="http://schemas.microsoft.com/office/drawing/2014/main" id="{B3A60521-07B5-8A1A-E200-DC67E0F2C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C27A0DD-A8B8-E2DA-4CD3-D36050DD2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90BA5-F8AE-42A9-9742-02B6E868C220}" type="slidenum">
              <a:rPr lang="it-IT" smtClean="0"/>
              <a:t>‹N›</a:t>
            </a:fld>
            <a:endParaRPr lang="it-IT"/>
          </a:p>
        </p:txBody>
      </p:sp>
    </p:spTree>
    <p:extLst>
      <p:ext uri="{BB962C8B-B14F-4D97-AF65-F5344CB8AC3E}">
        <p14:creationId xmlns:p14="http://schemas.microsoft.com/office/powerpoint/2010/main" val="1447521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endParaRPr lang="en-US"/>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2233082-EF5A-480C-8BFE-685E1D959033}" type="datetimeFigureOut">
              <a:rPr lang="it-IT"/>
              <a:pPr>
                <a:defRPr/>
              </a:pPr>
              <a:t>26/09/2025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0A9FAA3-4EA4-4536-A55A-968113610E92}" type="slidenum">
              <a:rPr lang="it-IT"/>
              <a:pPr>
                <a:defRPr/>
              </a:pPr>
              <a:t>‹N›</a:t>
            </a:fld>
            <a:endParaRPr lang="it-IT"/>
          </a:p>
        </p:txBody>
      </p:sp>
    </p:spTree>
    <p:extLst>
      <p:ext uri="{BB962C8B-B14F-4D97-AF65-F5344CB8AC3E}">
        <p14:creationId xmlns:p14="http://schemas.microsoft.com/office/powerpoint/2010/main" val="2686468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8944D-F267-4B9F-BB38-A6FCD76CA76C}" type="datetimeFigureOut">
              <a:rPr lang="it-IT" smtClean="0"/>
              <a:t>26/09/2025</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E559D-77D4-4C6D-803C-11D11FCA9394}" type="slidenum">
              <a:rPr lang="it-IT" smtClean="0"/>
              <a:t>‹N›</a:t>
            </a:fld>
            <a:endParaRPr lang="it-IT"/>
          </a:p>
        </p:txBody>
      </p:sp>
    </p:spTree>
    <p:extLst>
      <p:ext uri="{BB962C8B-B14F-4D97-AF65-F5344CB8AC3E}">
        <p14:creationId xmlns:p14="http://schemas.microsoft.com/office/powerpoint/2010/main" val="19686703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1944000"/>
            <a:ext cx="10896000" cy="42660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a:p>
            <a:pPr lvl="8"/>
            <a:r>
              <a:rPr lang="en-GB" noProof="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296000"/>
          </a:xfrm>
          <a:prstGeom prst="rect">
            <a:avLst/>
          </a:prstGeom>
        </p:spPr>
        <p:txBody>
          <a:bodyPr vert="horz" lIns="0" tIns="0" rIns="0" bIns="0" rtlCol="0" anchor="t" anchorCtr="0">
            <a:noAutofit/>
          </a:bodyPr>
          <a:lstStyle/>
          <a:p>
            <a:r>
              <a:rPr lang="en-US"/>
              <a:t>Click to edit Master title style</a:t>
            </a:r>
            <a:endParaRPr lang="en-GB"/>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648000" y="324000"/>
            <a:ext cx="1920000" cy="125850"/>
          </a:xfrm>
          <a:prstGeom prst="rect">
            <a:avLst/>
          </a:prstGeom>
        </p:spPr>
        <p:txBody>
          <a:bodyPr vert="horz" lIns="0" tIns="0" rIns="0" bIns="0" rtlCol="0" anchor="t"/>
          <a:lstStyle>
            <a:lvl1pPr algn="l">
              <a:defRPr sz="700">
                <a:solidFill>
                  <a:schemeClr val="tx2"/>
                </a:solidFill>
              </a:defRPr>
            </a:lvl1pPr>
          </a:lstStyle>
          <a:p>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2892712" y="323850"/>
            <a:ext cx="4162138" cy="126000"/>
          </a:xfrm>
          <a:prstGeom prst="rect">
            <a:avLst/>
          </a:prstGeom>
        </p:spPr>
        <p:txBody>
          <a:bodyPr vert="horz" lIns="0" tIns="0" rIns="0" bIns="0" rtlCol="0" anchor="t"/>
          <a:lstStyle>
            <a:lvl1pPr algn="l">
              <a:defRPr sz="700">
                <a:solidFill>
                  <a:schemeClr val="tx2"/>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24000" y="324000"/>
            <a:ext cx="324000" cy="125850"/>
          </a:xfrm>
          <a:prstGeom prst="rect">
            <a:avLst/>
          </a:prstGeom>
        </p:spPr>
        <p:txBody>
          <a:bodyPr vert="horz" lIns="0" tIns="0" rIns="0" bIns="0" rtlCol="0" anchor="t"/>
          <a:lstStyle>
            <a:lvl1pPr algn="l">
              <a:defRPr sz="700">
                <a:solidFill>
                  <a:schemeClr val="tx2"/>
                </a:solidFill>
              </a:defRPr>
            </a:lvl1pPr>
          </a:lstStyle>
          <a:p>
            <a:fld id="{23AA811B-2EBD-4900-905E-5BE206449611}" type="slidenum">
              <a:rPr lang="en-GB" smtClean="0"/>
              <a:pPr/>
              <a:t>‹N›</a:t>
            </a:fld>
            <a:endParaRPr lang="en-GB"/>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28"/>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29"/>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30"/>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31"/>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32"/>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33"/>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34"/>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35"/>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36"/>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37"/>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38"/>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39"/>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40"/>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41"/>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42"/>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43"/>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44"/>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45"/>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46"/>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47"/>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48"/>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49"/>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50"/>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51"/>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52"/>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53"/>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54"/>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55"/>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56"/>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57"/>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58"/>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59"/>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60"/>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61"/>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62"/>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63"/>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64"/>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65"/>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66"/>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67"/>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68"/>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69"/>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70"/>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71"/>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72"/>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73"/>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74"/>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75"/>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76"/>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77"/>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78"/>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79"/>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80"/>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81"/>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82"/>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83"/>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84"/>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85"/>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86"/>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87"/>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88"/>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89"/>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90"/>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91"/>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92"/>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93"/>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94"/>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95"/>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96"/>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97"/>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98"/>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99"/>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100"/>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101"/>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102"/>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103"/>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104"/>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105"/>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106"/>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107"/>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108"/>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109"/>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110"/>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111"/>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112"/>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13"/>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14"/>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15"/>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5"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1090779A-FA30-4EF9-809F-763A92C81AB1}"/>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Tree>
    <p:extLst>
      <p:ext uri="{BB962C8B-B14F-4D97-AF65-F5344CB8AC3E}">
        <p14:creationId xmlns:p14="http://schemas.microsoft.com/office/powerpoint/2010/main" val="8973448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Ls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A4A3A4"/>
          </p15:clr>
        </p15:guide>
        <p15:guide id="2" pos="1617">
          <p15:clr>
            <a:srgbClr val="A4A3A4"/>
          </p15:clr>
        </p15:guide>
        <p15:guide id="5" pos="3031">
          <p15:clr>
            <a:srgbClr val="A4A3A4"/>
          </p15:clr>
        </p15:guide>
        <p15:guide id="6" pos="3235">
          <p15:clr>
            <a:srgbClr val="A4A3A4"/>
          </p15:clr>
        </p15:guide>
        <p15:guide id="7" orient="horz" pos="3911">
          <p15:clr>
            <a:srgbClr val="A4A3A4"/>
          </p15:clr>
        </p15:guide>
        <p15:guide id="8" orient="horz" pos="4115">
          <p15:clr>
            <a:srgbClr val="A4A3A4"/>
          </p15:clr>
        </p15:guide>
        <p15:guide id="9" pos="6063">
          <p15:clr>
            <a:srgbClr val="A4A3A4"/>
          </p15:clr>
        </p15:guide>
        <p15:guide id="10" pos="7272">
          <p15:clr>
            <a:srgbClr val="A4A3A4"/>
          </p15:clr>
        </p15:guide>
        <p15:guide id="12" pos="4444">
          <p15:clr>
            <a:srgbClr val="A4A3A4"/>
          </p15:clr>
        </p15:guide>
        <p15:guide id="13" pos="4648">
          <p15:clr>
            <a:srgbClr val="A4A3A4"/>
          </p15:clr>
        </p15:guide>
        <p15:guide id="14" orient="horz" pos="204">
          <p15:clr>
            <a:srgbClr val="A4A3A4"/>
          </p15:clr>
        </p15:guide>
        <p15:guide id="15" orient="horz" pos="408">
          <p15:clr>
            <a:srgbClr val="A4A3A4"/>
          </p15:clr>
        </p15:guide>
        <p15:guide id="16" pos="1821">
          <p15:clr>
            <a:srgbClr val="A4A3A4"/>
          </p15:clr>
        </p15:guide>
        <p15:guide id="18" pos="5859">
          <p15:clr>
            <a:srgbClr val="A4A3A4"/>
          </p15:clr>
        </p15:guide>
        <p15:guide id="20" pos="7476">
          <p15:clr>
            <a:srgbClr val="A4A3A4"/>
          </p15:clr>
        </p15:guide>
        <p15:guide id="21" pos="20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9.sv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10129" y="14615"/>
            <a:ext cx="9475640" cy="7106144"/>
          </a:xfrm>
          <a:prstGeom prst="rect">
            <a:avLst/>
          </a:prstGeom>
        </p:spPr>
      </p:pic>
      <p:sp>
        <p:nvSpPr>
          <p:cNvPr id="14347" name="Titolo 1"/>
          <p:cNvSpPr txBox="1">
            <a:spLocks/>
          </p:cNvSpPr>
          <p:nvPr/>
        </p:nvSpPr>
        <p:spPr bwMode="auto">
          <a:xfrm>
            <a:off x="9472276" y="14614"/>
            <a:ext cx="2692013" cy="4136450"/>
          </a:xfrm>
          <a:prstGeom prst="rect">
            <a:avLst/>
          </a:prstGeom>
          <a:solidFill>
            <a:srgbClr val="BC264B">
              <a:alpha val="84000"/>
            </a:srgbClr>
          </a:solidFill>
          <a:ln w="9525">
            <a:noFill/>
            <a:miter lim="800000"/>
            <a:headEnd/>
            <a:tailEnd/>
          </a:ln>
        </p:spPr>
        <p:txBody>
          <a:bodyPr anchor="b" anchorCtr="0"/>
          <a:lstStyle/>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endParaRPr lang="it-IT" sz="3000" b="1" dirty="0" smtClean="0">
              <a:solidFill>
                <a:schemeClr val="bg1"/>
              </a:solidFill>
              <a:latin typeface="Arial Narrow" pitchFamily="34" charset="0"/>
            </a:endParaRPr>
          </a:p>
          <a:p>
            <a:pPr algn="ctr">
              <a:lnSpc>
                <a:spcPct val="90000"/>
              </a:lnSpc>
            </a:pPr>
            <a:r>
              <a:rPr lang="it-IT" sz="3000" b="1" dirty="0" smtClean="0">
                <a:solidFill>
                  <a:schemeClr val="bg1"/>
                </a:solidFill>
                <a:latin typeface="Arial Narrow" pitchFamily="34" charset="0"/>
              </a:rPr>
              <a:t>Ruolo </a:t>
            </a:r>
            <a:r>
              <a:rPr lang="it-IT" sz="3000" b="1" dirty="0">
                <a:solidFill>
                  <a:schemeClr val="bg1"/>
                </a:solidFill>
                <a:latin typeface="Arial Narrow" pitchFamily="34" charset="0"/>
              </a:rPr>
              <a:t>degli analoghi del </a:t>
            </a:r>
            <a:r>
              <a:rPr lang="it-IT" sz="3000" b="1" dirty="0" smtClean="0">
                <a:solidFill>
                  <a:schemeClr val="bg1"/>
                </a:solidFill>
                <a:latin typeface="Arial Narrow" pitchFamily="34" charset="0"/>
              </a:rPr>
              <a:t>GLP-1 </a:t>
            </a:r>
            <a:r>
              <a:rPr lang="it-IT" sz="3000" b="1" dirty="0">
                <a:solidFill>
                  <a:schemeClr val="bg1"/>
                </a:solidFill>
                <a:latin typeface="Arial Narrow" pitchFamily="34" charset="0"/>
              </a:rPr>
              <a:t>nella paziente obesa, non fertile, come bridge to </a:t>
            </a:r>
            <a:endParaRPr lang="it-IT" sz="3000" b="1" dirty="0" smtClean="0">
              <a:solidFill>
                <a:schemeClr val="bg1"/>
              </a:solidFill>
              <a:latin typeface="Arial Narrow" pitchFamily="34" charset="0"/>
            </a:endParaRPr>
          </a:p>
          <a:p>
            <a:pPr algn="ctr">
              <a:lnSpc>
                <a:spcPct val="90000"/>
              </a:lnSpc>
            </a:pPr>
            <a:r>
              <a:rPr lang="it-IT" sz="3000" b="1" dirty="0" err="1">
                <a:solidFill>
                  <a:schemeClr val="bg1"/>
                </a:solidFill>
                <a:latin typeface="Arial Narrow" pitchFamily="34" charset="0"/>
              </a:rPr>
              <a:t>p</a:t>
            </a:r>
            <a:r>
              <a:rPr lang="it-IT" sz="3000" b="1" dirty="0" err="1" smtClean="0">
                <a:solidFill>
                  <a:schemeClr val="bg1"/>
                </a:solidFill>
                <a:latin typeface="Arial Narrow" pitchFamily="34" charset="0"/>
              </a:rPr>
              <a:t>regnancy</a:t>
            </a:r>
            <a:endParaRPr lang="it-IT" sz="3000" b="1" dirty="0" smtClean="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a:p>
            <a:pPr algn="ctr">
              <a:lnSpc>
                <a:spcPct val="90000"/>
              </a:lnSpc>
            </a:pPr>
            <a:endParaRPr lang="it-IT" sz="3000" b="1" dirty="0">
              <a:solidFill>
                <a:schemeClr val="bg1"/>
              </a:solidFill>
              <a:latin typeface="Arial Narrow" pitchFamily="34" charset="0"/>
            </a:endParaRPr>
          </a:p>
        </p:txBody>
      </p:sp>
      <p:sp>
        <p:nvSpPr>
          <p:cNvPr id="10" name="Rettangolo 9">
            <a:extLst>
              <a:ext uri="{FF2B5EF4-FFF2-40B4-BE49-F238E27FC236}">
                <a16:creationId xmlns:a16="http://schemas.microsoft.com/office/drawing/2014/main" id="{171420FD-7D0A-4834-B7A8-1E9040D9A826}"/>
              </a:ext>
            </a:extLst>
          </p:cNvPr>
          <p:cNvSpPr/>
          <p:nvPr/>
        </p:nvSpPr>
        <p:spPr>
          <a:xfrm>
            <a:off x="-15876" y="6315034"/>
            <a:ext cx="12223751" cy="54296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Sottotitolo 2">
            <a:extLst>
              <a:ext uri="{FF2B5EF4-FFF2-40B4-BE49-F238E27FC236}">
                <a16:creationId xmlns:a16="http://schemas.microsoft.com/office/drawing/2014/main" id="{40B82154-B4B5-407F-B623-C138B0C6FE12}"/>
              </a:ext>
            </a:extLst>
          </p:cNvPr>
          <p:cNvSpPr txBox="1">
            <a:spLocks/>
          </p:cNvSpPr>
          <p:nvPr/>
        </p:nvSpPr>
        <p:spPr bwMode="auto">
          <a:xfrm>
            <a:off x="8646160" y="6381531"/>
            <a:ext cx="3586449" cy="369332"/>
          </a:xfrm>
          <a:prstGeom prst="rect">
            <a:avLst/>
          </a:prstGeom>
          <a:noFill/>
          <a:ln w="9525">
            <a:noFill/>
            <a:miter lim="800000"/>
            <a:headEnd/>
            <a:tailEnd/>
          </a:ln>
        </p:spPr>
        <p:txBody>
          <a:bodyPr wrap="square">
            <a:spAutoFit/>
          </a:bodyPr>
          <a:lstStyle/>
          <a:p>
            <a:pPr algn="ctr" defTabSz="914400">
              <a:lnSpc>
                <a:spcPct val="90000"/>
              </a:lnSpc>
              <a:spcBef>
                <a:spcPts val="1000"/>
              </a:spcBef>
              <a:buFont typeface="Arial" charset="0"/>
              <a:buNone/>
            </a:pPr>
            <a:r>
              <a:rPr lang="it-IT" sz="2000" b="1" dirty="0" smtClean="0">
                <a:solidFill>
                  <a:srgbClr val="404040"/>
                </a:solidFill>
                <a:latin typeface="Arial Narrow" pitchFamily="34" charset="0"/>
              </a:rPr>
              <a:t>Palermo, 26 Settembre 2025</a:t>
            </a:r>
            <a:endParaRPr lang="it-IT" sz="2000" b="1" dirty="0">
              <a:solidFill>
                <a:srgbClr val="404040"/>
              </a:solidFill>
              <a:latin typeface="Arial Narrow" pitchFamily="34" charset="0"/>
            </a:endParaRPr>
          </a:p>
        </p:txBody>
      </p:sp>
      <p:sp>
        <p:nvSpPr>
          <p:cNvPr id="4" name="Rettangolo 3"/>
          <p:cNvSpPr/>
          <p:nvPr/>
        </p:nvSpPr>
        <p:spPr>
          <a:xfrm>
            <a:off x="6781800" y="4168015"/>
            <a:ext cx="5426075" cy="2039882"/>
          </a:xfrm>
          <a:prstGeom prst="rect">
            <a:avLst/>
          </a:prstGeom>
          <a:solidFill>
            <a:srgbClr val="5A13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4344" name="Sottotitolo 2"/>
          <p:cNvSpPr txBox="1">
            <a:spLocks/>
          </p:cNvSpPr>
          <p:nvPr/>
        </p:nvSpPr>
        <p:spPr bwMode="auto">
          <a:xfrm>
            <a:off x="6888480" y="4291131"/>
            <a:ext cx="5213099" cy="1789919"/>
          </a:xfrm>
          <a:prstGeom prst="rect">
            <a:avLst/>
          </a:prstGeom>
          <a:solidFill>
            <a:schemeClr val="bg1"/>
          </a:solidFill>
          <a:ln w="19050">
            <a:noFill/>
            <a:miter lim="800000"/>
            <a:headEnd/>
            <a:tailEnd/>
          </a:ln>
        </p:spPr>
        <p:txBody>
          <a:bodyPr anchor="ctr" anchorCtr="0"/>
          <a:lstStyle/>
          <a:p>
            <a:pPr algn="ctr" defTabSz="914400">
              <a:lnSpc>
                <a:spcPct val="90000"/>
              </a:lnSpc>
              <a:spcBef>
                <a:spcPts val="1000"/>
              </a:spcBef>
              <a:buFont typeface="Arial" charset="0"/>
              <a:buNone/>
            </a:pPr>
            <a:r>
              <a:rPr lang="it-IT" sz="2800" b="1" dirty="0">
                <a:solidFill>
                  <a:srgbClr val="5A1361"/>
                </a:solidFill>
                <a:latin typeface="Arial" panose="020B0604020202020204" pitchFamily="34" charset="0"/>
                <a:cs typeface="Arial" panose="020B0604020202020204" pitchFamily="34" charset="0"/>
              </a:rPr>
              <a:t>Carla Di Stefano</a:t>
            </a:r>
          </a:p>
          <a:p>
            <a:pPr algn="ctr" defTabSz="914400">
              <a:lnSpc>
                <a:spcPct val="90000"/>
              </a:lnSpc>
              <a:spcBef>
                <a:spcPts val="1000"/>
              </a:spcBef>
              <a:buFont typeface="Arial" charset="0"/>
              <a:buNone/>
            </a:pPr>
            <a:r>
              <a:rPr lang="it-IT" sz="1600" dirty="0">
                <a:latin typeface="Arial" panose="020B0604020202020204" pitchFamily="34" charset="0"/>
                <a:cs typeface="Arial" panose="020B0604020202020204" pitchFamily="34" charset="0"/>
              </a:rPr>
              <a:t>U.O.C. Chirurgia Generale e d’Urgenza, </a:t>
            </a:r>
            <a:r>
              <a:rPr lang="it-IT" sz="1600" dirty="0" err="1">
                <a:latin typeface="Arial" panose="020B0604020202020204" pitchFamily="34" charset="0"/>
                <a:cs typeface="Arial" panose="020B0604020202020204" pitchFamily="34" charset="0"/>
              </a:rPr>
              <a:t>Bariatrica</a:t>
            </a:r>
            <a:r>
              <a:rPr lang="it-IT" sz="1600" dirty="0">
                <a:latin typeface="Arial" panose="020B0604020202020204" pitchFamily="34" charset="0"/>
                <a:cs typeface="Arial" panose="020B0604020202020204" pitchFamily="34" charset="0"/>
              </a:rPr>
              <a:t> e Metabolica </a:t>
            </a:r>
          </a:p>
          <a:p>
            <a:pPr algn="ctr" defTabSz="914400">
              <a:lnSpc>
                <a:spcPct val="90000"/>
              </a:lnSpc>
              <a:spcBef>
                <a:spcPts val="1000"/>
              </a:spcBef>
              <a:buFont typeface="Arial" charset="0"/>
              <a:buNone/>
            </a:pPr>
            <a:r>
              <a:rPr lang="it-IT" sz="1600" dirty="0" err="1">
                <a:latin typeface="Arial" panose="020B0604020202020204" pitchFamily="34" charset="0"/>
                <a:cs typeface="Arial" panose="020B0604020202020204" pitchFamily="34" charset="0"/>
              </a:rPr>
              <a:t>Arnas</a:t>
            </a:r>
            <a:r>
              <a:rPr lang="it-IT" sz="1600" dirty="0">
                <a:latin typeface="Arial" panose="020B0604020202020204" pitchFamily="34" charset="0"/>
                <a:cs typeface="Arial" panose="020B0604020202020204" pitchFamily="34" charset="0"/>
              </a:rPr>
              <a:t> Garibaldi </a:t>
            </a:r>
            <a:r>
              <a:rPr lang="it-IT" sz="1600" dirty="0" smtClean="0">
                <a:latin typeface="Arial" panose="020B0604020202020204" pitchFamily="34" charset="0"/>
                <a:cs typeface="Arial" panose="020B0604020202020204" pitchFamily="34" charset="0"/>
              </a:rPr>
              <a:t>– Catania</a:t>
            </a:r>
          </a:p>
          <a:p>
            <a:pPr algn="ctr" defTabSz="914400">
              <a:lnSpc>
                <a:spcPct val="90000"/>
              </a:lnSpc>
              <a:spcBef>
                <a:spcPts val="1000"/>
              </a:spcBef>
              <a:buFont typeface="Arial" charset="0"/>
              <a:buNone/>
            </a:pPr>
            <a:r>
              <a:rPr lang="it-IT" sz="1600" dirty="0" smtClean="0">
                <a:latin typeface="Arial" panose="020B0604020202020204" pitchFamily="34" charset="0"/>
                <a:cs typeface="Arial" panose="020B0604020202020204" pitchFamily="34" charset="0"/>
              </a:rPr>
              <a:t>Direttore Luigi Piazza</a:t>
            </a: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068175"/>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44463" y="5300663"/>
            <a:ext cx="669925" cy="288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Immagine 5">
            <a:extLst>
              <a:ext uri="{FF2B5EF4-FFF2-40B4-BE49-F238E27FC236}">
                <a16:creationId xmlns:a16="http://schemas.microsoft.com/office/drawing/2014/main" id="{9C52537C-722A-47EE-A0D8-9A500F501D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562586" y="1029208"/>
            <a:ext cx="13397695" cy="4692650"/>
          </a:xfrm>
          <a:prstGeom prst="rect">
            <a:avLst/>
          </a:prstGeom>
        </p:spPr>
      </p:pic>
      <p:sp>
        <p:nvSpPr>
          <p:cNvPr id="10" name="Rettangolo 9">
            <a:extLst>
              <a:ext uri="{FF2B5EF4-FFF2-40B4-BE49-F238E27FC236}">
                <a16:creationId xmlns:a16="http://schemas.microsoft.com/office/drawing/2014/main" id="{954BB3C8-68C3-49AB-AF15-1961DB6425D1}"/>
              </a:ext>
            </a:extLst>
          </p:cNvPr>
          <p:cNvSpPr/>
          <p:nvPr/>
        </p:nvSpPr>
        <p:spPr>
          <a:xfrm>
            <a:off x="6096000" y="1029208"/>
            <a:ext cx="6096000" cy="4692649"/>
          </a:xfrm>
          <a:prstGeom prst="rect">
            <a:avLst/>
          </a:prstGeom>
          <a:solidFill>
            <a:srgbClr val="5A1361">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ttangolo 7">
            <a:extLst>
              <a:ext uri="{FF2B5EF4-FFF2-40B4-BE49-F238E27FC236}">
                <a16:creationId xmlns:a16="http://schemas.microsoft.com/office/drawing/2014/main" id="{E3EB3063-31DB-4245-89D3-6A560B64670B}"/>
              </a:ext>
            </a:extLst>
          </p:cNvPr>
          <p:cNvSpPr/>
          <p:nvPr/>
        </p:nvSpPr>
        <p:spPr>
          <a:xfrm>
            <a:off x="6248400" y="1097291"/>
            <a:ext cx="5943600" cy="4401205"/>
          </a:xfrm>
          <a:prstGeom prst="rect">
            <a:avLst/>
          </a:prstGeom>
        </p:spPr>
        <p:txBody>
          <a:bodyPr wrap="square">
            <a:spAutoFit/>
          </a:bodyPr>
          <a:lstStyle/>
          <a:p>
            <a:pPr marL="457200" lvl="0" indent="-457200" defTabSz="457200" fontAlgn="base">
              <a:spcBef>
                <a:spcPct val="0"/>
              </a:spcBef>
              <a:spcAft>
                <a:spcPct val="0"/>
              </a:spcAft>
              <a:buFont typeface="Arial" panose="020B0604020202020204" pitchFamily="34" charset="0"/>
              <a:buChar char="•"/>
              <a:defRPr/>
            </a:pPr>
            <a:endParaRPr lang="en-US" altLang="it-IT" sz="2000" dirty="0" smtClean="0">
              <a:solidFill>
                <a:prstClr val="white"/>
              </a:solidFill>
              <a:cs typeface="Arial" charset="0"/>
            </a:endParaRPr>
          </a:p>
          <a:p>
            <a:pPr marL="457200" lvl="0" indent="-457200" defTabSz="457200" fontAlgn="base">
              <a:spcBef>
                <a:spcPct val="0"/>
              </a:spcBef>
              <a:spcAft>
                <a:spcPct val="0"/>
              </a:spcAft>
              <a:buFont typeface="Arial" panose="020B0604020202020204" pitchFamily="34" charset="0"/>
              <a:buChar char="•"/>
              <a:defRPr/>
            </a:pPr>
            <a:r>
              <a:rPr lang="en-US" altLang="it-IT" sz="2000" dirty="0" smtClean="0">
                <a:solidFill>
                  <a:prstClr val="white"/>
                </a:solidFill>
                <a:cs typeface="Arial" charset="0"/>
              </a:rPr>
              <a:t>Adolescents </a:t>
            </a:r>
            <a:r>
              <a:rPr lang="en-US" altLang="it-IT" sz="2000" dirty="0">
                <a:solidFill>
                  <a:prstClr val="white"/>
                </a:solidFill>
                <a:cs typeface="Arial" charset="0"/>
              </a:rPr>
              <a:t>should engage in 60 min of moderate to vigorous activity per day, including resistance training to have beneficial effects on strengthening muscle and building bone</a:t>
            </a:r>
            <a:r>
              <a:rPr lang="en-US" altLang="it-IT" sz="2000" dirty="0" smtClean="0">
                <a:solidFill>
                  <a:prstClr val="white"/>
                </a:solidFill>
                <a:cs typeface="Arial" charset="0"/>
              </a:rPr>
              <a:t>.</a:t>
            </a:r>
          </a:p>
          <a:p>
            <a:pPr marL="457200" lvl="0" indent="-457200" defTabSz="457200" fontAlgn="base">
              <a:spcBef>
                <a:spcPct val="0"/>
              </a:spcBef>
              <a:spcAft>
                <a:spcPct val="0"/>
              </a:spcAft>
              <a:buFont typeface="Arial" panose="020B0604020202020204" pitchFamily="34" charset="0"/>
              <a:buChar char="•"/>
              <a:defRPr/>
            </a:pPr>
            <a:endParaRPr lang="en-US" altLang="it-IT" sz="2000" dirty="0" smtClean="0">
              <a:solidFill>
                <a:prstClr val="white"/>
              </a:solidFill>
              <a:cs typeface="Arial" charset="0"/>
            </a:endParaRPr>
          </a:p>
          <a:p>
            <a:pPr marL="457200" lvl="0" indent="-457200" defTabSz="457200" fontAlgn="base">
              <a:spcBef>
                <a:spcPct val="0"/>
              </a:spcBef>
              <a:spcAft>
                <a:spcPct val="0"/>
              </a:spcAft>
              <a:buFont typeface="Arial" panose="020B0604020202020204" pitchFamily="34" charset="0"/>
              <a:buChar char="•"/>
              <a:defRPr/>
            </a:pPr>
            <a:r>
              <a:rPr lang="en-US" altLang="it-IT" sz="2000" dirty="0" smtClean="0">
                <a:solidFill>
                  <a:prstClr val="white"/>
                </a:solidFill>
                <a:cs typeface="Arial" charset="0"/>
              </a:rPr>
              <a:t> </a:t>
            </a:r>
            <a:r>
              <a:rPr lang="en-US" altLang="it-IT" sz="2000" dirty="0">
                <a:solidFill>
                  <a:prstClr val="white"/>
                </a:solidFill>
                <a:cs typeface="Arial" charset="0"/>
              </a:rPr>
              <a:t>Adults should avoid being sedentary, and aim for minimum 75–150 min/week of vigorous aerobic activity or 150–300 min/week of moderate-intensity exercise, plus muscle strengthening exercises on 2 nonconsecutive days of the week </a:t>
            </a:r>
            <a:r>
              <a:rPr lang="en-US" altLang="it-IT" sz="2000" dirty="0" smtClean="0">
                <a:solidFill>
                  <a:prstClr val="white"/>
                </a:solidFill>
                <a:cs typeface="Arial" charset="0"/>
              </a:rPr>
              <a:t>. </a:t>
            </a:r>
          </a:p>
          <a:p>
            <a:pPr marL="457200" lvl="0" indent="-457200" defTabSz="457200" fontAlgn="base">
              <a:spcBef>
                <a:spcPct val="0"/>
              </a:spcBef>
              <a:spcAft>
                <a:spcPct val="0"/>
              </a:spcAft>
              <a:buFont typeface="Arial" panose="020B0604020202020204" pitchFamily="34" charset="0"/>
              <a:buChar char="•"/>
              <a:defRPr/>
            </a:pPr>
            <a:endParaRPr lang="en-US" altLang="it-IT" sz="2000" dirty="0">
              <a:solidFill>
                <a:prstClr val="white"/>
              </a:solidFill>
              <a:cs typeface="Arial" charset="0"/>
            </a:endParaRPr>
          </a:p>
          <a:p>
            <a:pPr marL="457200" lvl="0" indent="-457200" defTabSz="457200" fontAlgn="base">
              <a:spcBef>
                <a:spcPct val="0"/>
              </a:spcBef>
              <a:spcAft>
                <a:spcPct val="0"/>
              </a:spcAft>
              <a:buFont typeface="Arial" panose="020B0604020202020204" pitchFamily="34" charset="0"/>
              <a:buChar char="•"/>
              <a:defRPr/>
            </a:pPr>
            <a:r>
              <a:rPr lang="en-US" altLang="it-IT" sz="2000" dirty="0" smtClean="0">
                <a:solidFill>
                  <a:prstClr val="white"/>
                </a:solidFill>
                <a:cs typeface="Arial" charset="0"/>
              </a:rPr>
              <a:t>No </a:t>
            </a:r>
            <a:r>
              <a:rPr lang="en-US" altLang="it-IT" sz="2000" dirty="0">
                <a:solidFill>
                  <a:prstClr val="white"/>
                </a:solidFill>
                <a:cs typeface="Arial" charset="0"/>
              </a:rPr>
              <a:t>specific exercise has been shown to be superior to others for PCOS </a:t>
            </a:r>
            <a:endParaRPr kumimoji="0" lang="en-US" altLang="it-IT" sz="2000" b="0" i="0" u="none" strike="noStrike" kern="1200" cap="none" spc="0" normalizeH="0" baseline="0" noProof="0" dirty="0">
              <a:ln>
                <a:noFill/>
              </a:ln>
              <a:solidFill>
                <a:prstClr val="white"/>
              </a:solidFill>
              <a:effectLst/>
              <a:uLnTx/>
              <a:uFillTx/>
              <a:latin typeface="Calibri"/>
              <a:cs typeface="Arial" charset="0"/>
            </a:endParaRPr>
          </a:p>
        </p:txBody>
      </p:sp>
      <p:sp>
        <p:nvSpPr>
          <p:cNvPr id="13" name="Rettangolo 1">
            <a:extLst>
              <a:ext uri="{FF2B5EF4-FFF2-40B4-BE49-F238E27FC236}">
                <a16:creationId xmlns:a16="http://schemas.microsoft.com/office/drawing/2014/main" id="{6AEF1FF3-9783-40F9-B657-00337D665F40}"/>
              </a:ext>
            </a:extLst>
          </p:cNvPr>
          <p:cNvSpPr>
            <a:spLocks noChangeArrowheads="1"/>
          </p:cNvSpPr>
          <p:nvPr/>
        </p:nvSpPr>
        <p:spPr bwMode="auto">
          <a:xfrm>
            <a:off x="2769314" y="82800"/>
            <a:ext cx="9144000" cy="830997"/>
          </a:xfrm>
          <a:prstGeom prst="rect">
            <a:avLst/>
          </a:prstGeom>
          <a:noFill/>
          <a:ln w="9525">
            <a:noFill/>
            <a:miter lim="800000"/>
            <a:headEnd/>
            <a:tailEnd/>
          </a:ln>
        </p:spPr>
        <p:txBody>
          <a:bodyPr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kumimoji="0" lang="en-US" altLang="it-IT" sz="4800" b="0" i="0" u="none" strike="noStrike" kern="1200" cap="none" spc="0" normalizeH="0" baseline="0" noProof="0" dirty="0">
                <a:ln>
                  <a:noFill/>
                </a:ln>
                <a:solidFill>
                  <a:srgbClr val="7F1B89"/>
                </a:solidFill>
                <a:effectLst/>
                <a:uLnTx/>
                <a:uFillTx/>
                <a:latin typeface="Arial Narrow" pitchFamily="34" charset="0"/>
                <a:ea typeface="+mn-ea"/>
                <a:cs typeface="Helvetica" pitchFamily="34" charset="0"/>
              </a:rPr>
              <a:t>PHYSICAL ACTIVITY</a:t>
            </a:r>
            <a:endParaRPr kumimoji="0" lang="it-IT" altLang="it-IT" sz="4800" b="0" i="0" u="none" strike="noStrike" kern="1200" cap="none" spc="0" normalizeH="0" baseline="0" noProof="0" dirty="0">
              <a:ln>
                <a:noFill/>
              </a:ln>
              <a:solidFill>
                <a:srgbClr val="7F1B89"/>
              </a:solidFill>
              <a:effectLst/>
              <a:uLnTx/>
              <a:uFillTx/>
              <a:latin typeface="Arial Narrow" pitchFamily="34" charset="0"/>
              <a:ea typeface="+mn-ea"/>
              <a:cs typeface="Helvetica" pitchFamily="34" charset="0"/>
            </a:endParaRPr>
          </a:p>
        </p:txBody>
      </p:sp>
      <p:sp>
        <p:nvSpPr>
          <p:cNvPr id="3" name="Rettangolo 2"/>
          <p:cNvSpPr/>
          <p:nvPr/>
        </p:nvSpPr>
        <p:spPr>
          <a:xfrm>
            <a:off x="0" y="5951507"/>
            <a:ext cx="11821884" cy="646331"/>
          </a:xfrm>
          <a:prstGeom prst="rect">
            <a:avLst/>
          </a:prstGeom>
        </p:spPr>
        <p:txBody>
          <a:bodyPr wrap="square">
            <a:spAutoFit/>
          </a:bodyPr>
          <a:lstStyle/>
          <a:p>
            <a:pPr lvl="0" algn="r" defTabSz="457200" fontAlgn="base">
              <a:spcBef>
                <a:spcPct val="0"/>
              </a:spcBef>
              <a:spcAft>
                <a:spcPct val="0"/>
              </a:spcAft>
              <a:defRPr/>
            </a:pPr>
            <a:r>
              <a:rPr lang="en-US" altLang="it-IT" b="1" dirty="0">
                <a:solidFill>
                  <a:prstClr val="white">
                    <a:lumMod val="65000"/>
                  </a:prstClr>
                </a:solidFill>
                <a:latin typeface="Arial Narrow" panose="020B0606020202030204" pitchFamily="34" charset="0"/>
                <a:cs typeface="Arial" panose="020B0604020202020204" pitchFamily="34" charset="0"/>
              </a:rPr>
              <a:t>Harrison CL, Lombard CB, Moran LJ, </a:t>
            </a:r>
            <a:r>
              <a:rPr lang="en-US" altLang="it-IT" b="1" dirty="0" err="1">
                <a:solidFill>
                  <a:prstClr val="white">
                    <a:lumMod val="65000"/>
                  </a:prstClr>
                </a:solidFill>
                <a:latin typeface="Arial Narrow" panose="020B0606020202030204" pitchFamily="34" charset="0"/>
                <a:cs typeface="Arial" panose="020B0604020202020204" pitchFamily="34" charset="0"/>
              </a:rPr>
              <a:t>Teede</a:t>
            </a:r>
            <a:r>
              <a:rPr lang="en-US" altLang="it-IT" b="1" dirty="0">
                <a:solidFill>
                  <a:prstClr val="white">
                    <a:lumMod val="65000"/>
                  </a:prstClr>
                </a:solidFill>
                <a:latin typeface="Arial Narrow" panose="020B0606020202030204" pitchFamily="34" charset="0"/>
                <a:cs typeface="Arial" panose="020B0604020202020204" pitchFamily="34" charset="0"/>
              </a:rPr>
              <a:t> HJ. Exercise therapy in polycystic ovary syndrome: a systematic review. Hum </a:t>
            </a:r>
            <a:r>
              <a:rPr lang="en-US" altLang="it-IT" b="1" dirty="0" err="1">
                <a:solidFill>
                  <a:prstClr val="white">
                    <a:lumMod val="65000"/>
                  </a:prstClr>
                </a:solidFill>
                <a:latin typeface="Arial Narrow" panose="020B0606020202030204" pitchFamily="34" charset="0"/>
                <a:cs typeface="Arial" panose="020B0604020202020204" pitchFamily="34" charset="0"/>
              </a:rPr>
              <a:t>Reprod</a:t>
            </a:r>
            <a:r>
              <a:rPr lang="en-US" altLang="it-IT" b="1" dirty="0">
                <a:solidFill>
                  <a:prstClr val="white">
                    <a:lumMod val="65000"/>
                  </a:prstClr>
                </a:solidFill>
                <a:latin typeface="Arial Narrow" panose="020B0606020202030204" pitchFamily="34" charset="0"/>
                <a:cs typeface="Arial" panose="020B0604020202020204" pitchFamily="34" charset="0"/>
              </a:rPr>
              <a:t> Update. 2011;17(2):171–83. https:// doi.org/10.1093/</a:t>
            </a:r>
            <a:r>
              <a:rPr lang="en-US" altLang="it-IT" b="1" dirty="0" err="1">
                <a:solidFill>
                  <a:prstClr val="white">
                    <a:lumMod val="65000"/>
                  </a:prstClr>
                </a:solidFill>
                <a:latin typeface="Arial Narrow" panose="020B0606020202030204" pitchFamily="34" charset="0"/>
                <a:cs typeface="Arial" panose="020B0604020202020204" pitchFamily="34" charset="0"/>
              </a:rPr>
              <a:t>humupd</a:t>
            </a:r>
            <a:r>
              <a:rPr lang="en-US" altLang="it-IT" b="1" dirty="0">
                <a:solidFill>
                  <a:prstClr val="white">
                    <a:lumMod val="65000"/>
                  </a:prstClr>
                </a:solidFill>
                <a:latin typeface="Arial Narrow" panose="020B0606020202030204" pitchFamily="34" charset="0"/>
                <a:cs typeface="Arial" panose="020B0604020202020204" pitchFamily="34" charset="0"/>
              </a:rPr>
              <a:t>/dmq045</a:t>
            </a:r>
            <a:endParaRPr kumimoji="0" lang="pt-BR" altLang="it-IT" sz="1600" b="0" i="1" u="none" strike="noStrike" kern="1200" cap="none" spc="0" normalizeH="0" baseline="0" noProof="0" dirty="0">
              <a:ln>
                <a:noFill/>
              </a:ln>
              <a:solidFill>
                <a:prstClr val="white">
                  <a:lumMod val="65000"/>
                </a:prstClr>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735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0E2C96E-4A3E-03E0-3517-C0B6ED7F7EA8}"/>
              </a:ext>
            </a:extLst>
          </p:cNvPr>
          <p:cNvSpPr/>
          <p:nvPr/>
        </p:nvSpPr>
        <p:spPr>
          <a:xfrm>
            <a:off x="6065521" y="1089026"/>
            <a:ext cx="6126480" cy="4650432"/>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F922E67E-9122-8329-F4A3-DDCBBDCFD3B2}"/>
              </a:ext>
            </a:extLst>
          </p:cNvPr>
          <p:cNvSpPr txBox="1"/>
          <p:nvPr/>
        </p:nvSpPr>
        <p:spPr>
          <a:xfrm>
            <a:off x="6159379" y="1213639"/>
            <a:ext cx="5977032" cy="4401205"/>
          </a:xfrm>
          <a:prstGeom prst="rect">
            <a:avLst/>
          </a:prstGeom>
          <a:noFill/>
        </p:spPr>
        <p:txBody>
          <a:bodyPr wrap="square" rtlCol="0">
            <a:spAutoFit/>
          </a:bodyPr>
          <a:lstStyle/>
          <a:p>
            <a:r>
              <a:rPr lang="en-US" sz="2000" dirty="0">
                <a:solidFill>
                  <a:schemeClr val="bg1"/>
                </a:solidFill>
              </a:rPr>
              <a:t>Given the substantial impact of obesity on reproductive health, weight loss </a:t>
            </a:r>
            <a:r>
              <a:rPr lang="en-US" sz="2000" dirty="0" smtClean="0">
                <a:solidFill>
                  <a:schemeClr val="bg1"/>
                </a:solidFill>
              </a:rPr>
              <a:t>strategies have </a:t>
            </a:r>
            <a:r>
              <a:rPr lang="en-US" sz="2000" dirty="0">
                <a:solidFill>
                  <a:schemeClr val="bg1"/>
                </a:solidFill>
              </a:rPr>
              <a:t>been intensively researched as </a:t>
            </a:r>
            <a:r>
              <a:rPr lang="en-US" sz="2000" b="1" dirty="0">
                <a:solidFill>
                  <a:srgbClr val="FFFF66"/>
                </a:solidFill>
              </a:rPr>
              <a:t>prospective fertility-restoration treatments. </a:t>
            </a:r>
            <a:endParaRPr lang="en-US" sz="2000" b="1" dirty="0" smtClean="0">
              <a:solidFill>
                <a:srgbClr val="FFFF66"/>
              </a:solidFill>
            </a:endParaRPr>
          </a:p>
          <a:p>
            <a:endParaRPr lang="en-US" sz="2000" dirty="0">
              <a:solidFill>
                <a:schemeClr val="bg1"/>
              </a:solidFill>
            </a:endParaRPr>
          </a:p>
          <a:p>
            <a:r>
              <a:rPr lang="en-US" sz="2000" dirty="0" smtClean="0">
                <a:solidFill>
                  <a:schemeClr val="bg1"/>
                </a:solidFill>
              </a:rPr>
              <a:t>While </a:t>
            </a:r>
            <a:r>
              <a:rPr lang="en-US" sz="2000" b="1" dirty="0" smtClean="0">
                <a:solidFill>
                  <a:srgbClr val="FFFF66"/>
                </a:solidFill>
              </a:rPr>
              <a:t>lifestyle </a:t>
            </a:r>
            <a:r>
              <a:rPr lang="en-US" sz="2000" b="1" dirty="0">
                <a:solidFill>
                  <a:srgbClr val="FFFF66"/>
                </a:solidFill>
              </a:rPr>
              <a:t>improvements</a:t>
            </a:r>
            <a:r>
              <a:rPr lang="en-US" sz="2000" dirty="0">
                <a:solidFill>
                  <a:schemeClr val="bg1"/>
                </a:solidFill>
              </a:rPr>
              <a:t>, such as dietary changes and increased physical activity, might </a:t>
            </a:r>
            <a:r>
              <a:rPr lang="en-US" sz="2000" dirty="0" smtClean="0">
                <a:solidFill>
                  <a:schemeClr val="bg1"/>
                </a:solidFill>
              </a:rPr>
              <a:t>be beneficial </a:t>
            </a:r>
            <a:r>
              <a:rPr lang="en-US" sz="2000" dirty="0">
                <a:solidFill>
                  <a:schemeClr val="bg1"/>
                </a:solidFill>
              </a:rPr>
              <a:t>for some people, many women with severe obesity </a:t>
            </a:r>
            <a:r>
              <a:rPr lang="en-US" sz="2000" b="1" dirty="0" smtClean="0">
                <a:solidFill>
                  <a:srgbClr val="FFFF66"/>
                </a:solidFill>
              </a:rPr>
              <a:t>fail</a:t>
            </a:r>
          </a:p>
          <a:p>
            <a:endParaRPr lang="en-US" sz="2000" b="1" dirty="0">
              <a:solidFill>
                <a:schemeClr val="bg1"/>
              </a:solidFill>
            </a:endParaRPr>
          </a:p>
          <a:p>
            <a:endParaRPr lang="en-US" sz="2000" b="1" dirty="0" smtClean="0">
              <a:solidFill>
                <a:schemeClr val="bg1"/>
              </a:solidFill>
            </a:endParaRPr>
          </a:p>
          <a:p>
            <a:r>
              <a:rPr lang="en-US" sz="2000" b="1" dirty="0">
                <a:solidFill>
                  <a:srgbClr val="FFFF66"/>
                </a:solidFill>
              </a:rPr>
              <a:t>Bariatric surgery </a:t>
            </a:r>
            <a:r>
              <a:rPr lang="en-US" sz="2000" dirty="0">
                <a:solidFill>
                  <a:schemeClr val="bg1"/>
                </a:solidFill>
              </a:rPr>
              <a:t>is now the </a:t>
            </a:r>
            <a:r>
              <a:rPr lang="en-US" sz="2000" b="1" dirty="0">
                <a:solidFill>
                  <a:srgbClr val="FFFF66"/>
                </a:solidFill>
              </a:rPr>
              <a:t>most effective </a:t>
            </a:r>
            <a:r>
              <a:rPr lang="en-US" sz="2000" dirty="0">
                <a:solidFill>
                  <a:schemeClr val="bg1"/>
                </a:solidFill>
              </a:rPr>
              <a:t>long-term therapy </a:t>
            </a:r>
            <a:r>
              <a:rPr lang="en-US" sz="2000" dirty="0" smtClean="0">
                <a:solidFill>
                  <a:schemeClr val="bg1"/>
                </a:solidFill>
              </a:rPr>
              <a:t>for extreme </a:t>
            </a:r>
            <a:r>
              <a:rPr lang="en-US" sz="2000" dirty="0">
                <a:solidFill>
                  <a:schemeClr val="bg1"/>
                </a:solidFill>
              </a:rPr>
              <a:t>obesity, resulting in significant and persistent weight loss as well as </a:t>
            </a:r>
            <a:r>
              <a:rPr lang="en-US" sz="2000" dirty="0" smtClean="0">
                <a:solidFill>
                  <a:schemeClr val="bg1"/>
                </a:solidFill>
              </a:rPr>
              <a:t>metabolic changes </a:t>
            </a:r>
            <a:r>
              <a:rPr lang="en-US" sz="2000" dirty="0">
                <a:solidFill>
                  <a:schemeClr val="bg1"/>
                </a:solidFill>
              </a:rPr>
              <a:t>that directly impact reproductive health</a:t>
            </a:r>
          </a:p>
        </p:txBody>
      </p:sp>
      <p:sp>
        <p:nvSpPr>
          <p:cNvPr id="9" name="Text Box 5">
            <a:extLst>
              <a:ext uri="{FF2B5EF4-FFF2-40B4-BE49-F238E27FC236}">
                <a16:creationId xmlns:a16="http://schemas.microsoft.com/office/drawing/2014/main" id="{791BE61F-971F-C54E-F49E-6A1E4DC6A5A0}"/>
              </a:ext>
            </a:extLst>
          </p:cNvPr>
          <p:cNvSpPr txBox="1">
            <a:spLocks noChangeArrowheads="1"/>
          </p:cNvSpPr>
          <p:nvPr/>
        </p:nvSpPr>
        <p:spPr bwMode="auto">
          <a:xfrm>
            <a:off x="0" y="5992240"/>
            <a:ext cx="121741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 </a:t>
            </a:r>
            <a:r>
              <a:rPr lang="en-US" altLang="it-IT" b="1" dirty="0" err="1">
                <a:solidFill>
                  <a:srgbClr val="909090"/>
                </a:solidFill>
                <a:latin typeface="Arial Narrow" panose="020B0606020202030204" pitchFamily="34" charset="0"/>
                <a:cs typeface="Arial" panose="020B0604020202020204" pitchFamily="34" charset="0"/>
              </a:rPr>
              <a:t>Almutairi</a:t>
            </a:r>
            <a:r>
              <a:rPr lang="en-US" altLang="it-IT" b="1" dirty="0">
                <a:solidFill>
                  <a:srgbClr val="909090"/>
                </a:solidFill>
                <a:latin typeface="Arial Narrow" panose="020B0606020202030204" pitchFamily="34" charset="0"/>
                <a:cs typeface="Arial" panose="020B0604020202020204" pitchFamily="34" charset="0"/>
              </a:rPr>
              <a:t>, H</a:t>
            </a:r>
            <a:r>
              <a:rPr lang="en-US" altLang="it-IT" b="1" dirty="0" smtClean="0">
                <a:solidFill>
                  <a:srgbClr val="909090"/>
                </a:solidFill>
                <a:latin typeface="Arial Narrow" panose="020B0606020202030204" pitchFamily="34" charset="0"/>
                <a:cs typeface="Arial" panose="020B0604020202020204" pitchFamily="34" charset="0"/>
              </a:rPr>
              <a:t>. et al</a:t>
            </a:r>
            <a:endParaRPr lang="en-US" altLang="it-IT" b="1" dirty="0">
              <a:solidFill>
                <a:srgbClr val="909090"/>
              </a:solidFill>
              <a:latin typeface="Arial Narrow" panose="020B0606020202030204" pitchFamily="34" charset="0"/>
              <a:cs typeface="Arial" panose="020B0604020202020204" pitchFamily="34" charset="0"/>
            </a:endParaRPr>
          </a:p>
          <a:p>
            <a:pPr lvl="0" algn="r" defTabSz="457200" fontAlgn="base">
              <a:spcBef>
                <a:spcPct val="0"/>
              </a:spcBef>
              <a:spcAft>
                <a:spcPct val="0"/>
              </a:spcAft>
              <a:defRPr/>
            </a:pPr>
            <a:r>
              <a:rPr lang="en-US" altLang="it-IT" i="1" dirty="0" smtClean="0">
                <a:solidFill>
                  <a:srgbClr val="909090"/>
                </a:solidFill>
                <a:latin typeface="Arial Narrow" panose="020B0606020202030204" pitchFamily="34" charset="0"/>
                <a:cs typeface="Arial" panose="020B0604020202020204" pitchFamily="34" charset="0"/>
              </a:rPr>
              <a:t>2024</a:t>
            </a:r>
            <a:r>
              <a:rPr lang="en-US" altLang="it-IT" i="1" dirty="0">
                <a:solidFill>
                  <a:srgbClr val="909090"/>
                </a:solidFill>
                <a:latin typeface="Arial Narrow" panose="020B0606020202030204" pitchFamily="34" charset="0"/>
                <a:cs typeface="Arial" panose="020B0604020202020204" pitchFamily="34" charset="0"/>
              </a:rPr>
              <a:t>, The Effectiveness of Bariatric Surgery on Treating Infertility in Women—A </a:t>
            </a:r>
            <a:r>
              <a:rPr lang="en-US" altLang="it-IT" i="1" dirty="0" smtClean="0">
                <a:solidFill>
                  <a:srgbClr val="909090"/>
                </a:solidFill>
                <a:latin typeface="Arial Narrow" panose="020B0606020202030204" pitchFamily="34" charset="0"/>
                <a:cs typeface="Arial" panose="020B0604020202020204" pitchFamily="34" charset="0"/>
              </a:rPr>
              <a:t>Systematic Review </a:t>
            </a:r>
            <a:r>
              <a:rPr lang="en-US" altLang="it-IT" i="1" dirty="0">
                <a:solidFill>
                  <a:srgbClr val="909090"/>
                </a:solidFill>
                <a:latin typeface="Arial Narrow" panose="020B0606020202030204" pitchFamily="34" charset="0"/>
                <a:cs typeface="Arial" panose="020B0604020202020204" pitchFamily="34" charset="0"/>
              </a:rPr>
              <a:t>and Meta-Analysis. </a:t>
            </a:r>
            <a:r>
              <a:rPr lang="en-US" altLang="it-IT" i="1" dirty="0" smtClean="0">
                <a:solidFill>
                  <a:srgbClr val="909090"/>
                </a:solidFill>
                <a:latin typeface="Arial Narrow" panose="020B0606020202030204" pitchFamily="34" charset="0"/>
                <a:cs typeface="Arial" panose="020B0604020202020204" pitchFamily="34" charset="0"/>
              </a:rPr>
              <a:t>J</a:t>
            </a:r>
            <a:r>
              <a:rPr lang="en-US" altLang="it-IT" i="1" dirty="0">
                <a:solidFill>
                  <a:srgbClr val="909090"/>
                </a:solidFill>
                <a:latin typeface="Arial Narrow" panose="020B0606020202030204" pitchFamily="34" charset="0"/>
                <a:cs typeface="Arial" panose="020B0604020202020204" pitchFamily="34" charset="0"/>
              </a:rPr>
              <a:t>. </a:t>
            </a:r>
            <a:r>
              <a:rPr lang="en-US" altLang="it-IT" i="1" dirty="0" err="1">
                <a:solidFill>
                  <a:srgbClr val="909090"/>
                </a:solidFill>
                <a:latin typeface="Arial Narrow" panose="020B0606020202030204" pitchFamily="34" charset="0"/>
                <a:cs typeface="Arial" panose="020B0604020202020204" pitchFamily="34" charset="0"/>
              </a:rPr>
              <a:t>Clin</a:t>
            </a:r>
            <a:r>
              <a:rPr lang="en-US" altLang="it-IT" i="1" dirty="0">
                <a:solidFill>
                  <a:srgbClr val="909090"/>
                </a:solidFill>
                <a:latin typeface="Arial Narrow" panose="020B0606020202030204" pitchFamily="34" charset="0"/>
                <a:cs typeface="Arial" panose="020B0604020202020204" pitchFamily="34" charset="0"/>
              </a:rPr>
              <a:t>. Med.</a:t>
            </a:r>
          </a:p>
        </p:txBody>
      </p:sp>
      <p:sp>
        <p:nvSpPr>
          <p:cNvPr id="2" name="Rettangolo 1">
            <a:extLst>
              <a:ext uri="{FF2B5EF4-FFF2-40B4-BE49-F238E27FC236}">
                <a16:creationId xmlns:a16="http://schemas.microsoft.com/office/drawing/2014/main" id="{8D98F317-5F12-7658-B06D-9FFCDE46B51F}"/>
              </a:ext>
            </a:extLst>
          </p:cNvPr>
          <p:cNvSpPr>
            <a:spLocks noChangeArrowheads="1"/>
          </p:cNvSpPr>
          <p:nvPr/>
        </p:nvSpPr>
        <p:spPr bwMode="auto">
          <a:xfrm>
            <a:off x="144460" y="228313"/>
            <a:ext cx="12047540" cy="630942"/>
          </a:xfrm>
          <a:prstGeom prst="rect">
            <a:avLst/>
          </a:prstGeom>
          <a:noFill/>
          <a:ln w="9525">
            <a:noFill/>
            <a:miter lim="800000"/>
            <a:headEnd/>
            <a:tailEnd/>
          </a:ln>
        </p:spPr>
        <p:txBody>
          <a:bodyPr wrap="square"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lang="en-US" altLang="it-IT" sz="3500" noProof="0" dirty="0" smtClean="0">
                <a:solidFill>
                  <a:srgbClr val="633075"/>
                </a:solidFill>
                <a:latin typeface="Arial Narrow" pitchFamily="34" charset="0"/>
                <a:cs typeface="Helvetica" pitchFamily="34" charset="0"/>
              </a:rPr>
              <a:t>Infertility and bariatric surgery: relationship</a:t>
            </a:r>
            <a:endParaRPr kumimoji="0" lang="it-IT"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pic>
        <p:nvPicPr>
          <p:cNvPr id="7" name="Immagine 6" descr="Immagine che contiene camera di degenza, stanza&#10;&#10;Descrizione generata automaticamente">
            <a:extLst>
              <a:ext uri="{FF2B5EF4-FFF2-40B4-BE49-F238E27FC236}">
                <a16:creationId xmlns:a16="http://schemas.microsoft.com/office/drawing/2014/main" id="{D0332331-C489-CDBD-F5E0-ADBB1F9B89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1114" y="1089026"/>
            <a:ext cx="5933125" cy="4650432"/>
          </a:xfrm>
          <a:prstGeom prst="rect">
            <a:avLst/>
          </a:prstGeom>
        </p:spPr>
      </p:pic>
    </p:spTree>
    <p:extLst>
      <p:ext uri="{BB962C8B-B14F-4D97-AF65-F5344CB8AC3E}">
        <p14:creationId xmlns:p14="http://schemas.microsoft.com/office/powerpoint/2010/main" val="36408388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2180492" y="158365"/>
            <a:ext cx="9732821" cy="954107"/>
          </a:xfrm>
          <a:prstGeom prst="rect">
            <a:avLst/>
          </a:prstGeom>
          <a:noFill/>
          <a:ln w="9525">
            <a:noFill/>
            <a:miter lim="800000"/>
            <a:headEnd/>
            <a:tailEnd/>
          </a:ln>
        </p:spPr>
        <p:txBody>
          <a:bodyPr wrap="square"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kumimoji="0" lang="en-US" altLang="it-IT" sz="28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Infertility and bariatric surgery: </a:t>
            </a:r>
            <a:r>
              <a:rPr kumimoji="0" lang="en-US" altLang="it-IT" sz="28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relationship</a:t>
            </a:r>
          </a:p>
          <a:p>
            <a:pPr marL="457200" marR="0" lvl="1" indent="0" algn="r" defTabSz="457200" rtl="0" eaLnBrk="1" fontAlgn="base" latinLnBrk="0" hangingPunct="1">
              <a:lnSpc>
                <a:spcPct val="100000"/>
              </a:lnSpc>
              <a:spcBef>
                <a:spcPct val="0"/>
              </a:spcBef>
              <a:spcAft>
                <a:spcPct val="0"/>
              </a:spcAft>
              <a:buClrTx/>
              <a:buSzTx/>
              <a:buFontTx/>
              <a:buNone/>
              <a:tabLst/>
              <a:defRPr/>
            </a:pPr>
            <a:endParaRPr kumimoji="0" lang="it-IT" altLang="it-IT" sz="28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sp>
        <p:nvSpPr>
          <p:cNvPr id="11" name="Rettangolo 10">
            <a:extLst>
              <a:ext uri="{FF2B5EF4-FFF2-40B4-BE49-F238E27FC236}">
                <a16:creationId xmlns:a16="http://schemas.microsoft.com/office/drawing/2014/main" id="{FC16D063-F74F-4252-85FF-07225AC975CA}"/>
              </a:ext>
            </a:extLst>
          </p:cNvPr>
          <p:cNvSpPr/>
          <p:nvPr/>
        </p:nvSpPr>
        <p:spPr>
          <a:xfrm>
            <a:off x="0" y="862330"/>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ttangolo 11">
            <a:extLst>
              <a:ext uri="{FF2B5EF4-FFF2-40B4-BE49-F238E27FC236}">
                <a16:creationId xmlns:a16="http://schemas.microsoft.com/office/drawing/2014/main" id="{FC16D063-F74F-4252-85FF-07225AC975CA}"/>
              </a:ext>
            </a:extLst>
          </p:cNvPr>
          <p:cNvSpPr/>
          <p:nvPr/>
        </p:nvSpPr>
        <p:spPr>
          <a:xfrm>
            <a:off x="0" y="6589403"/>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ttangolo 12"/>
          <p:cNvSpPr/>
          <p:nvPr/>
        </p:nvSpPr>
        <p:spPr>
          <a:xfrm>
            <a:off x="486383" y="5880663"/>
            <a:ext cx="11522737" cy="461665"/>
          </a:xfrm>
          <a:prstGeom prst="rect">
            <a:avLst/>
          </a:prstGeom>
        </p:spPr>
        <p:txBody>
          <a:bodyPr wrap="square">
            <a:spAutoFit/>
          </a:bodyPr>
          <a:lstStyle/>
          <a:p>
            <a:pPr lvl="0" algn="r" defTabSz="457200" fontAlgn="base">
              <a:spcBef>
                <a:spcPct val="0"/>
              </a:spcBef>
              <a:spcAft>
                <a:spcPct val="0"/>
              </a:spcAft>
              <a:defRPr/>
            </a:pPr>
            <a:r>
              <a:rPr lang="en-US" altLang="it-IT" sz="1200" i="1" dirty="0" err="1">
                <a:solidFill>
                  <a:srgbClr val="909090"/>
                </a:solidFill>
                <a:latin typeface="Arial Narrow" panose="020B0606020202030204" pitchFamily="34" charset="0"/>
                <a:cs typeface="Arial" panose="020B0604020202020204" pitchFamily="34" charset="0"/>
              </a:rPr>
              <a:t>Samarasinghe</a:t>
            </a:r>
            <a:r>
              <a:rPr lang="en-US" altLang="it-IT" sz="1200" i="1" dirty="0">
                <a:solidFill>
                  <a:srgbClr val="909090"/>
                </a:solidFill>
                <a:latin typeface="Arial Narrow" panose="020B0606020202030204" pitchFamily="34" charset="0"/>
                <a:cs typeface="Arial" panose="020B0604020202020204" pitchFamily="34" charset="0"/>
              </a:rPr>
              <a:t> SNS, </a:t>
            </a:r>
            <a:r>
              <a:rPr lang="en-US" altLang="it-IT" sz="1200" i="1" dirty="0" err="1">
                <a:solidFill>
                  <a:srgbClr val="909090"/>
                </a:solidFill>
                <a:latin typeface="Arial Narrow" panose="020B0606020202030204" pitchFamily="34" charset="0"/>
                <a:cs typeface="Arial" panose="020B0604020202020204" pitchFamily="34" charset="0"/>
              </a:rPr>
              <a:t>Leca</a:t>
            </a:r>
            <a:r>
              <a:rPr lang="en-US" altLang="it-IT" sz="1200" i="1" dirty="0">
                <a:solidFill>
                  <a:srgbClr val="909090"/>
                </a:solidFill>
                <a:latin typeface="Arial Narrow" panose="020B0606020202030204" pitchFamily="34" charset="0"/>
                <a:cs typeface="Arial" panose="020B0604020202020204" pitchFamily="34" charset="0"/>
              </a:rPr>
              <a:t> B, </a:t>
            </a:r>
            <a:r>
              <a:rPr lang="en-US" altLang="it-IT" sz="1200" i="1" dirty="0" err="1">
                <a:solidFill>
                  <a:srgbClr val="909090"/>
                </a:solidFill>
                <a:latin typeface="Arial Narrow" panose="020B0606020202030204" pitchFamily="34" charset="0"/>
                <a:cs typeface="Arial" panose="020B0604020202020204" pitchFamily="34" charset="0"/>
              </a:rPr>
              <a:t>Alabdulkader</a:t>
            </a:r>
            <a:r>
              <a:rPr lang="en-US" altLang="it-IT" sz="1200" i="1" dirty="0">
                <a:solidFill>
                  <a:srgbClr val="909090"/>
                </a:solidFill>
                <a:latin typeface="Arial Narrow" panose="020B0606020202030204" pitchFamily="34" charset="0"/>
                <a:cs typeface="Arial" panose="020B0604020202020204" pitchFamily="34" charset="0"/>
              </a:rPr>
              <a:t> S, </a:t>
            </a:r>
            <a:r>
              <a:rPr lang="en-US" altLang="it-IT" sz="1200" i="1" dirty="0" err="1">
                <a:solidFill>
                  <a:srgbClr val="909090"/>
                </a:solidFill>
                <a:latin typeface="Arial Narrow" panose="020B0606020202030204" pitchFamily="34" charset="0"/>
                <a:cs typeface="Arial" panose="020B0604020202020204" pitchFamily="34" charset="0"/>
              </a:rPr>
              <a:t>Dimitriadis</a:t>
            </a:r>
            <a:r>
              <a:rPr lang="en-US" altLang="it-IT" sz="1200" i="1" dirty="0">
                <a:solidFill>
                  <a:srgbClr val="909090"/>
                </a:solidFill>
                <a:latin typeface="Arial Narrow" panose="020B0606020202030204" pitchFamily="34" charset="0"/>
                <a:cs typeface="Arial" panose="020B0604020202020204" pitchFamily="34" charset="0"/>
              </a:rPr>
              <a:t> GK, </a:t>
            </a:r>
            <a:r>
              <a:rPr lang="en-US" altLang="it-IT" sz="1200" i="1" dirty="0" err="1">
                <a:solidFill>
                  <a:srgbClr val="909090"/>
                </a:solidFill>
                <a:latin typeface="Arial Narrow" panose="020B0606020202030204" pitchFamily="34" charset="0"/>
                <a:cs typeface="Arial" panose="020B0604020202020204" pitchFamily="34" charset="0"/>
              </a:rPr>
              <a:t>Davasgaium</a:t>
            </a:r>
            <a:r>
              <a:rPr lang="en-US" altLang="it-IT" sz="1200" i="1" dirty="0">
                <a:solidFill>
                  <a:srgbClr val="909090"/>
                </a:solidFill>
                <a:latin typeface="Arial Narrow" panose="020B0606020202030204" pitchFamily="34" charset="0"/>
                <a:cs typeface="Arial" panose="020B0604020202020204" pitchFamily="34" charset="0"/>
              </a:rPr>
              <a:t> A, </a:t>
            </a:r>
            <a:r>
              <a:rPr lang="en-US" altLang="it-IT" sz="1200" i="1" dirty="0" err="1">
                <a:solidFill>
                  <a:srgbClr val="909090"/>
                </a:solidFill>
                <a:latin typeface="Arial Narrow" panose="020B0606020202030204" pitchFamily="34" charset="0"/>
                <a:cs typeface="Arial" panose="020B0604020202020204" pitchFamily="34" charset="0"/>
              </a:rPr>
              <a:t>Thadani</a:t>
            </a:r>
            <a:r>
              <a:rPr lang="en-US" altLang="it-IT" sz="1200" i="1" dirty="0">
                <a:solidFill>
                  <a:srgbClr val="909090"/>
                </a:solidFill>
                <a:latin typeface="Arial Narrow" panose="020B0606020202030204" pitchFamily="34" charset="0"/>
                <a:cs typeface="Arial" panose="020B0604020202020204" pitchFamily="34" charset="0"/>
              </a:rPr>
              <a:t> P, et al. Bariatric surgery for spontaneous ovulation in women living with polycystic ovary syndrome: the BAMBINI </a:t>
            </a:r>
            <a:r>
              <a:rPr lang="en-US" altLang="it-IT" sz="1200" i="1" dirty="0" err="1">
                <a:solidFill>
                  <a:srgbClr val="909090"/>
                </a:solidFill>
                <a:latin typeface="Arial Narrow" panose="020B0606020202030204" pitchFamily="34" charset="0"/>
                <a:cs typeface="Arial" panose="020B0604020202020204" pitchFamily="34" charset="0"/>
              </a:rPr>
              <a:t>multicentre</a:t>
            </a:r>
            <a:r>
              <a:rPr lang="en-US" altLang="it-IT" sz="1200" i="1" dirty="0">
                <a:solidFill>
                  <a:srgbClr val="909090"/>
                </a:solidFill>
                <a:latin typeface="Arial Narrow" panose="020B0606020202030204" pitchFamily="34" charset="0"/>
                <a:cs typeface="Arial" panose="020B0604020202020204" pitchFamily="34" charset="0"/>
              </a:rPr>
              <a:t>, open-label, </a:t>
            </a:r>
            <a:r>
              <a:rPr lang="en-US" altLang="it-IT" sz="1200" i="1" dirty="0" err="1">
                <a:solidFill>
                  <a:srgbClr val="909090"/>
                </a:solidFill>
                <a:latin typeface="Arial Narrow" panose="020B0606020202030204" pitchFamily="34" charset="0"/>
                <a:cs typeface="Arial" panose="020B0604020202020204" pitchFamily="34" charset="0"/>
              </a:rPr>
              <a:t>randomised</a:t>
            </a:r>
            <a:r>
              <a:rPr lang="en-US" altLang="it-IT" sz="1200" i="1" dirty="0">
                <a:solidFill>
                  <a:srgbClr val="909090"/>
                </a:solidFill>
                <a:latin typeface="Arial Narrow" panose="020B0606020202030204" pitchFamily="34" charset="0"/>
                <a:cs typeface="Arial" panose="020B0604020202020204" pitchFamily="34" charset="0"/>
              </a:rPr>
              <a:t> controlled trial. Lancet </a:t>
            </a:r>
            <a:r>
              <a:rPr lang="en-US" altLang="it-IT" sz="1200" i="1" dirty="0" err="1">
                <a:solidFill>
                  <a:srgbClr val="909090"/>
                </a:solidFill>
                <a:latin typeface="Arial Narrow" panose="020B0606020202030204" pitchFamily="34" charset="0"/>
                <a:cs typeface="Arial" panose="020B0604020202020204" pitchFamily="34" charset="0"/>
              </a:rPr>
              <a:t>Lond</a:t>
            </a:r>
            <a:r>
              <a:rPr lang="en-US" altLang="it-IT" sz="1200" i="1" dirty="0">
                <a:solidFill>
                  <a:srgbClr val="909090"/>
                </a:solidFill>
                <a:latin typeface="Arial Narrow" panose="020B0606020202030204" pitchFamily="34" charset="0"/>
                <a:cs typeface="Arial" panose="020B0604020202020204" pitchFamily="34" charset="0"/>
              </a:rPr>
              <a:t> Engl. 2024;403(10443): 2489–503. https://doi.org/10.1016/S0140- 6736(24)00538-5</a:t>
            </a:r>
            <a:endParaRPr kumimoji="0" lang="en-US" altLang="it-IT" sz="1200" i="1" u="none" strike="noStrike" kern="1200" cap="none" spc="0" normalizeH="0" baseline="0" noProof="0" dirty="0">
              <a:ln>
                <a:noFill/>
              </a:ln>
              <a:solidFill>
                <a:srgbClr val="909090"/>
              </a:solidFill>
              <a:effectLst/>
              <a:uLnTx/>
              <a:uFillTx/>
              <a:latin typeface="Arial Narrow" panose="020B0606020202030204" pitchFamily="34" charset="0"/>
              <a:cs typeface="Arial" panose="020B0604020202020204" pitchFamily="34" charset="0"/>
            </a:endParaRPr>
          </a:p>
        </p:txBody>
      </p:sp>
      <p:pic>
        <p:nvPicPr>
          <p:cNvPr id="10" name="Immagine 9">
            <a:extLst>
              <a:ext uri="{FF2B5EF4-FFF2-40B4-BE49-F238E27FC236}">
                <a16:creationId xmlns:a16="http://schemas.microsoft.com/office/drawing/2014/main" id="{E46EDDE7-D0A6-30BD-AE60-1EAF48629ABE}"/>
              </a:ext>
            </a:extLst>
          </p:cNvPr>
          <p:cNvPicPr>
            <a:picLocks noChangeAspect="1"/>
          </p:cNvPicPr>
          <p:nvPr/>
        </p:nvPicPr>
        <p:blipFill>
          <a:blip r:embed="rId3"/>
          <a:stretch>
            <a:fillRect/>
          </a:stretch>
        </p:blipFill>
        <p:spPr>
          <a:xfrm>
            <a:off x="9711" y="1112471"/>
            <a:ext cx="7886648" cy="4478635"/>
          </a:xfrm>
          <a:prstGeom prst="rect">
            <a:avLst/>
          </a:prstGeom>
        </p:spPr>
      </p:pic>
      <p:grpSp>
        <p:nvGrpSpPr>
          <p:cNvPr id="14" name="Gruppo 13">
            <a:extLst>
              <a:ext uri="{FF2B5EF4-FFF2-40B4-BE49-F238E27FC236}">
                <a16:creationId xmlns:a16="http://schemas.microsoft.com/office/drawing/2014/main" id="{D26EAE8F-F6C8-A733-123A-21AC85996572}"/>
              </a:ext>
            </a:extLst>
          </p:cNvPr>
          <p:cNvGrpSpPr/>
          <p:nvPr/>
        </p:nvGrpSpPr>
        <p:grpSpPr>
          <a:xfrm>
            <a:off x="7947498" y="1224415"/>
            <a:ext cx="3886115" cy="4310313"/>
            <a:chOff x="7016262" y="1664828"/>
            <a:chExt cx="5162346" cy="999456"/>
          </a:xfrm>
        </p:grpSpPr>
        <p:sp>
          <p:nvSpPr>
            <p:cNvPr id="15" name="Rettangolo 14">
              <a:extLst>
                <a:ext uri="{FF2B5EF4-FFF2-40B4-BE49-F238E27FC236}">
                  <a16:creationId xmlns:a16="http://schemas.microsoft.com/office/drawing/2014/main" id="{0764DA5B-258B-A616-F3F8-2630B2BB957F}"/>
                </a:ext>
              </a:extLst>
            </p:cNvPr>
            <p:cNvSpPr/>
            <p:nvPr/>
          </p:nvSpPr>
          <p:spPr>
            <a:xfrm>
              <a:off x="7016262" y="1664828"/>
              <a:ext cx="5162346" cy="999456"/>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16" name="CasellaDiTesto 15">
              <a:extLst>
                <a:ext uri="{FF2B5EF4-FFF2-40B4-BE49-F238E27FC236}">
                  <a16:creationId xmlns:a16="http://schemas.microsoft.com/office/drawing/2014/main" id="{1E0A0F0E-82D9-2DC2-CF51-A47F837E9C81}"/>
                </a:ext>
              </a:extLst>
            </p:cNvPr>
            <p:cNvSpPr txBox="1"/>
            <p:nvPr/>
          </p:nvSpPr>
          <p:spPr>
            <a:xfrm>
              <a:off x="7247885" y="1715320"/>
              <a:ext cx="4748948" cy="884936"/>
            </a:xfrm>
            <a:prstGeom prst="rect">
              <a:avLst/>
            </a:prstGeom>
            <a:noFill/>
          </p:spPr>
          <p:txBody>
            <a:bodyPr wrap="square" rtlCol="0">
              <a:spAutoFit/>
            </a:bodyPr>
            <a:lstStyle/>
            <a:p>
              <a:pPr marL="342900" indent="-342900">
                <a:buFont typeface="Wingdings" panose="05000000000000000000" pitchFamily="2" charset="2"/>
                <a:buChar char="§"/>
              </a:pPr>
              <a:r>
                <a:rPr lang="en-US" sz="2200" dirty="0">
                  <a:solidFill>
                    <a:schemeClr val="bg1"/>
                  </a:solidFill>
                </a:rPr>
                <a:t>Metabolic bariatric surgery may be an option for women with PCOS and severe obesity. Effective contraception is important following MBS due to the rapid restoration of fertility following weight loss and should be maintained until stable weight is achieved.</a:t>
              </a:r>
            </a:p>
          </p:txBody>
        </p:sp>
      </p:grpSp>
    </p:spTree>
    <p:extLst>
      <p:ext uri="{BB962C8B-B14F-4D97-AF65-F5344CB8AC3E}">
        <p14:creationId xmlns:p14="http://schemas.microsoft.com/office/powerpoint/2010/main" val="101972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44463" y="5300663"/>
            <a:ext cx="669925" cy="288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ttangolo 1"/>
          <p:cNvSpPr>
            <a:spLocks noChangeArrowheads="1"/>
          </p:cNvSpPr>
          <p:nvPr/>
        </p:nvSpPr>
        <p:spPr bwMode="auto">
          <a:xfrm>
            <a:off x="3043634" y="-28960"/>
            <a:ext cx="9144000" cy="1077218"/>
          </a:xfrm>
          <a:prstGeom prst="rect">
            <a:avLst/>
          </a:prstGeom>
          <a:noFill/>
          <a:ln w="9525">
            <a:noFill/>
            <a:miter lim="800000"/>
            <a:headEnd/>
            <a:tailEnd/>
          </a:ln>
        </p:spPr>
        <p:txBody>
          <a:bodyPr lIns="216000" rIns="288000">
            <a:spAutoFit/>
          </a:bodyPr>
          <a:lstStyle/>
          <a:p>
            <a:pPr lvl="1" algn="r">
              <a:defRPr/>
            </a:pPr>
            <a:r>
              <a:rPr lang="en-US" altLang="it-IT" sz="3600" dirty="0">
                <a:solidFill>
                  <a:srgbClr val="633075"/>
                </a:solidFill>
                <a:latin typeface="Arial Narrow" pitchFamily="34" charset="0"/>
                <a:cs typeface="Helvetica" pitchFamily="34" charset="0"/>
              </a:rPr>
              <a:t>EASO Position Statement: </a:t>
            </a:r>
          </a:p>
          <a:p>
            <a:pPr lvl="1" algn="r">
              <a:defRPr/>
            </a:pPr>
            <a:r>
              <a:rPr lang="en-US" altLang="it-IT" sz="2800" dirty="0">
                <a:solidFill>
                  <a:srgbClr val="633075"/>
                </a:solidFill>
                <a:latin typeface="Arial Narrow" pitchFamily="34" charset="0"/>
                <a:cs typeface="Helvetica" pitchFamily="34" charset="0"/>
              </a:rPr>
              <a:t>Women with obesity across the reproductive life</a:t>
            </a:r>
          </a:p>
        </p:txBody>
      </p:sp>
      <p:sp>
        <p:nvSpPr>
          <p:cNvPr id="8" name="Rettangolo 7">
            <a:extLst>
              <a:ext uri="{FF2B5EF4-FFF2-40B4-BE49-F238E27FC236}">
                <a16:creationId xmlns:a16="http://schemas.microsoft.com/office/drawing/2014/main" id="{A6BC3729-0190-40D6-A730-2B145924FB89}"/>
              </a:ext>
            </a:extLst>
          </p:cNvPr>
          <p:cNvSpPr/>
          <p:nvPr/>
        </p:nvSpPr>
        <p:spPr>
          <a:xfrm>
            <a:off x="1" y="1087600"/>
            <a:ext cx="6095999" cy="4692650"/>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asellaDiTesto 1">
            <a:extLst>
              <a:ext uri="{FF2B5EF4-FFF2-40B4-BE49-F238E27FC236}">
                <a16:creationId xmlns:a16="http://schemas.microsoft.com/office/drawing/2014/main" id="{E18158EF-D6F3-4264-B4C4-A37F70D70D19}"/>
              </a:ext>
            </a:extLst>
          </p:cNvPr>
          <p:cNvSpPr txBox="1"/>
          <p:nvPr/>
        </p:nvSpPr>
        <p:spPr>
          <a:xfrm>
            <a:off x="221547" y="1840059"/>
            <a:ext cx="5203893" cy="3046988"/>
          </a:xfrm>
          <a:prstGeom prst="rect">
            <a:avLst/>
          </a:prstGeom>
          <a:noFill/>
        </p:spPr>
        <p:txBody>
          <a:bodyPr wrap="square" rtlCol="0">
            <a:spAutoFit/>
          </a:bodyPr>
          <a:lstStyle/>
          <a:p>
            <a:pPr marL="342900" lvl="0" indent="-342900">
              <a:buClr>
                <a:schemeClr val="bg1"/>
              </a:buClr>
              <a:buFont typeface="Arial" panose="020B0604020202020204" pitchFamily="34" charset="0"/>
              <a:buChar char="•"/>
            </a:pPr>
            <a:r>
              <a:rPr lang="en-US" sz="2400" dirty="0">
                <a:solidFill>
                  <a:schemeClr val="bg1"/>
                </a:solidFill>
              </a:rPr>
              <a:t>Pharmacotherapy could be considered in addition to lifestyle interventions, however, long-term use, side effects, and the need for contraception should be discussed with the patient since there is potential for weight regain after discontinuation of these medications</a:t>
            </a:r>
          </a:p>
        </p:txBody>
      </p:sp>
      <p:sp>
        <p:nvSpPr>
          <p:cNvPr id="4" name="Rettangolo 3"/>
          <p:cNvSpPr/>
          <p:nvPr/>
        </p:nvSpPr>
        <p:spPr>
          <a:xfrm>
            <a:off x="144463" y="5949147"/>
            <a:ext cx="11874817" cy="738664"/>
          </a:xfrm>
          <a:prstGeom prst="rect">
            <a:avLst/>
          </a:prstGeom>
        </p:spPr>
        <p:txBody>
          <a:bodyPr wrap="square">
            <a:spAutoFit/>
          </a:bodyPr>
          <a:lstStyle/>
          <a:p>
            <a:pPr lvl="0" algn="r" defTabSz="457200" fontAlgn="base">
              <a:spcBef>
                <a:spcPct val="0"/>
              </a:spcBef>
              <a:spcAft>
                <a:spcPct val="0"/>
              </a:spcAft>
              <a:defRPr/>
            </a:pPr>
            <a:r>
              <a:rPr lang="it-IT" altLang="it-IT" sz="1400" b="1" dirty="0">
                <a:solidFill>
                  <a:srgbClr val="909090"/>
                </a:solidFill>
                <a:latin typeface="Arial Narrow" panose="020B0606020202030204" pitchFamily="34" charset="0"/>
                <a:cs typeface="Arial" panose="020B0604020202020204" pitchFamily="34" charset="0"/>
              </a:rPr>
              <a:t>Teede HJ, </a:t>
            </a:r>
            <a:r>
              <a:rPr lang="it-IT" altLang="it-IT" sz="1400" b="1" dirty="0" err="1">
                <a:solidFill>
                  <a:srgbClr val="909090"/>
                </a:solidFill>
                <a:latin typeface="Arial Narrow" panose="020B0606020202030204" pitchFamily="34" charset="0"/>
                <a:cs typeface="Arial" panose="020B0604020202020204" pitchFamily="34" charset="0"/>
              </a:rPr>
              <a:t>Tay</a:t>
            </a:r>
            <a:r>
              <a:rPr lang="it-IT" altLang="it-IT" sz="1400" b="1" dirty="0">
                <a:solidFill>
                  <a:srgbClr val="909090"/>
                </a:solidFill>
                <a:latin typeface="Arial Narrow" panose="020B0606020202030204" pitchFamily="34" charset="0"/>
                <a:cs typeface="Arial" panose="020B0604020202020204" pitchFamily="34" charset="0"/>
              </a:rPr>
              <a:t> CT, </a:t>
            </a:r>
            <a:r>
              <a:rPr lang="it-IT" altLang="it-IT" sz="1400" b="1" dirty="0" err="1">
                <a:solidFill>
                  <a:srgbClr val="909090"/>
                </a:solidFill>
                <a:latin typeface="Arial Narrow" panose="020B0606020202030204" pitchFamily="34" charset="0"/>
                <a:cs typeface="Arial" panose="020B0604020202020204" pitchFamily="34" charset="0"/>
              </a:rPr>
              <a:t>Laven</a:t>
            </a:r>
            <a:r>
              <a:rPr lang="it-IT" altLang="it-IT" sz="1400" b="1" dirty="0">
                <a:solidFill>
                  <a:srgbClr val="909090"/>
                </a:solidFill>
                <a:latin typeface="Arial Narrow" panose="020B0606020202030204" pitchFamily="34" charset="0"/>
                <a:cs typeface="Arial" panose="020B0604020202020204" pitchFamily="34" charset="0"/>
              </a:rPr>
              <a:t> JJE, </a:t>
            </a:r>
            <a:r>
              <a:rPr lang="it-IT" altLang="it-IT" sz="1400" b="1" dirty="0" err="1">
                <a:solidFill>
                  <a:srgbClr val="909090"/>
                </a:solidFill>
                <a:latin typeface="Arial Narrow" panose="020B0606020202030204" pitchFamily="34" charset="0"/>
                <a:cs typeface="Arial" panose="020B0604020202020204" pitchFamily="34" charset="0"/>
              </a:rPr>
              <a:t>Dokras</a:t>
            </a:r>
            <a:r>
              <a:rPr lang="it-IT" altLang="it-IT" sz="1400" b="1" dirty="0">
                <a:solidFill>
                  <a:srgbClr val="909090"/>
                </a:solidFill>
                <a:latin typeface="Arial Narrow" panose="020B0606020202030204" pitchFamily="34" charset="0"/>
                <a:cs typeface="Arial" panose="020B0604020202020204" pitchFamily="34" charset="0"/>
              </a:rPr>
              <a:t> A, </a:t>
            </a:r>
            <a:r>
              <a:rPr lang="it-IT" altLang="it-IT" sz="1400" b="1" dirty="0" err="1">
                <a:solidFill>
                  <a:srgbClr val="909090"/>
                </a:solidFill>
                <a:latin typeface="Arial Narrow" panose="020B0606020202030204" pitchFamily="34" charset="0"/>
                <a:cs typeface="Arial" panose="020B0604020202020204" pitchFamily="34" charset="0"/>
              </a:rPr>
              <a:t>Moran</a:t>
            </a:r>
            <a:r>
              <a:rPr lang="it-IT" altLang="it-IT" sz="1400" b="1" dirty="0">
                <a:solidFill>
                  <a:srgbClr val="909090"/>
                </a:solidFill>
                <a:latin typeface="Arial Narrow" panose="020B0606020202030204" pitchFamily="34" charset="0"/>
                <a:cs typeface="Arial" panose="020B0604020202020204" pitchFamily="34" charset="0"/>
              </a:rPr>
              <a:t> LJ, </a:t>
            </a:r>
            <a:r>
              <a:rPr lang="it-IT" altLang="it-IT" sz="1400" b="1" dirty="0" err="1">
                <a:solidFill>
                  <a:srgbClr val="909090"/>
                </a:solidFill>
                <a:latin typeface="Arial Narrow" panose="020B0606020202030204" pitchFamily="34" charset="0"/>
                <a:cs typeface="Arial" panose="020B0604020202020204" pitchFamily="34" charset="0"/>
              </a:rPr>
              <a:t>Piltonen</a:t>
            </a:r>
            <a:r>
              <a:rPr lang="it-IT" altLang="it-IT" sz="1400" b="1" dirty="0">
                <a:solidFill>
                  <a:srgbClr val="909090"/>
                </a:solidFill>
                <a:latin typeface="Arial Narrow" panose="020B0606020202030204" pitchFamily="34" charset="0"/>
                <a:cs typeface="Arial" panose="020B0604020202020204" pitchFamily="34" charset="0"/>
              </a:rPr>
              <a:t> TT, et al. </a:t>
            </a:r>
          </a:p>
          <a:p>
            <a:pPr lvl="0" algn="r" defTabSz="457200" fontAlgn="base">
              <a:spcBef>
                <a:spcPct val="0"/>
              </a:spcBef>
              <a:spcAft>
                <a:spcPct val="0"/>
              </a:spcAft>
              <a:defRPr/>
            </a:pPr>
            <a:r>
              <a:rPr lang="it-IT" altLang="it-IT" sz="1400" i="1" dirty="0" err="1">
                <a:solidFill>
                  <a:srgbClr val="909090"/>
                </a:solidFill>
                <a:latin typeface="Arial Narrow" panose="020B0606020202030204" pitchFamily="34" charset="0"/>
                <a:cs typeface="Arial" panose="020B0604020202020204" pitchFamily="34" charset="0"/>
              </a:rPr>
              <a:t>Recommendations</a:t>
            </a:r>
            <a:r>
              <a:rPr lang="it-IT" altLang="it-IT" sz="1400" i="1" dirty="0">
                <a:solidFill>
                  <a:srgbClr val="909090"/>
                </a:solidFill>
                <a:latin typeface="Arial Narrow" panose="020B0606020202030204" pitchFamily="34" charset="0"/>
                <a:cs typeface="Arial" panose="020B0604020202020204" pitchFamily="34" charset="0"/>
              </a:rPr>
              <a:t> from the 2023 </a:t>
            </a:r>
            <a:r>
              <a:rPr lang="it-IT" altLang="it-IT" sz="1400" i="1" dirty="0" err="1">
                <a:solidFill>
                  <a:srgbClr val="909090"/>
                </a:solidFill>
                <a:latin typeface="Arial Narrow" panose="020B0606020202030204" pitchFamily="34" charset="0"/>
                <a:cs typeface="Arial" panose="020B0604020202020204" pitchFamily="34" charset="0"/>
              </a:rPr>
              <a:t>international</a:t>
            </a:r>
            <a:r>
              <a:rPr lang="it-IT" altLang="it-IT" sz="1400" i="1" dirty="0">
                <a:solidFill>
                  <a:srgbClr val="909090"/>
                </a:solidFill>
                <a:latin typeface="Arial Narrow" panose="020B0606020202030204" pitchFamily="34" charset="0"/>
                <a:cs typeface="Arial" panose="020B0604020202020204" pitchFamily="34" charset="0"/>
              </a:rPr>
              <a:t> </a:t>
            </a:r>
            <a:r>
              <a:rPr lang="it-IT" altLang="it-IT" sz="1400" i="1" dirty="0" err="1">
                <a:solidFill>
                  <a:srgbClr val="909090"/>
                </a:solidFill>
                <a:latin typeface="Arial Narrow" panose="020B0606020202030204" pitchFamily="34" charset="0"/>
                <a:cs typeface="Arial" panose="020B0604020202020204" pitchFamily="34" charset="0"/>
              </a:rPr>
              <a:t>evidence-based</a:t>
            </a:r>
            <a:r>
              <a:rPr lang="it-IT" altLang="it-IT" sz="1400" i="1" dirty="0">
                <a:solidFill>
                  <a:srgbClr val="909090"/>
                </a:solidFill>
                <a:latin typeface="Arial Narrow" panose="020B0606020202030204" pitchFamily="34" charset="0"/>
                <a:cs typeface="Arial" panose="020B0604020202020204" pitchFamily="34" charset="0"/>
              </a:rPr>
              <a:t> </a:t>
            </a:r>
            <a:r>
              <a:rPr lang="it-IT" altLang="it-IT" sz="1400" i="1" dirty="0" err="1">
                <a:solidFill>
                  <a:srgbClr val="909090"/>
                </a:solidFill>
                <a:latin typeface="Arial Narrow" panose="020B0606020202030204" pitchFamily="34" charset="0"/>
                <a:cs typeface="Arial" panose="020B0604020202020204" pitchFamily="34" charset="0"/>
              </a:rPr>
              <a:t>guideline</a:t>
            </a:r>
            <a:r>
              <a:rPr lang="it-IT" altLang="it-IT" sz="1400" i="1" dirty="0">
                <a:solidFill>
                  <a:srgbClr val="909090"/>
                </a:solidFill>
                <a:latin typeface="Arial Narrow" panose="020B0606020202030204" pitchFamily="34" charset="0"/>
                <a:cs typeface="Arial" panose="020B0604020202020204" pitchFamily="34" charset="0"/>
              </a:rPr>
              <a:t> for the </a:t>
            </a:r>
            <a:r>
              <a:rPr lang="it-IT" altLang="it-IT" sz="1400" i="1" dirty="0" err="1">
                <a:solidFill>
                  <a:srgbClr val="909090"/>
                </a:solidFill>
                <a:latin typeface="Arial Narrow" panose="020B0606020202030204" pitchFamily="34" charset="0"/>
                <a:cs typeface="Arial" panose="020B0604020202020204" pitchFamily="34" charset="0"/>
              </a:rPr>
              <a:t>assessment</a:t>
            </a:r>
            <a:r>
              <a:rPr lang="it-IT" altLang="it-IT" sz="1400" i="1" dirty="0">
                <a:solidFill>
                  <a:srgbClr val="909090"/>
                </a:solidFill>
                <a:latin typeface="Arial Narrow" panose="020B0606020202030204" pitchFamily="34" charset="0"/>
                <a:cs typeface="Arial" panose="020B0604020202020204" pitchFamily="34" charset="0"/>
              </a:rPr>
              <a:t> and management of </a:t>
            </a:r>
            <a:r>
              <a:rPr lang="it-IT" altLang="it-IT" sz="1400" i="1" dirty="0" err="1">
                <a:solidFill>
                  <a:srgbClr val="909090"/>
                </a:solidFill>
                <a:latin typeface="Arial Narrow" panose="020B0606020202030204" pitchFamily="34" charset="0"/>
                <a:cs typeface="Arial" panose="020B0604020202020204" pitchFamily="34" charset="0"/>
              </a:rPr>
              <a:t>polycystic</a:t>
            </a:r>
            <a:r>
              <a:rPr lang="it-IT" altLang="it-IT" sz="1400" i="1" dirty="0">
                <a:solidFill>
                  <a:srgbClr val="909090"/>
                </a:solidFill>
                <a:latin typeface="Arial Narrow" panose="020B0606020202030204" pitchFamily="34" charset="0"/>
                <a:cs typeface="Arial" panose="020B0604020202020204" pitchFamily="34" charset="0"/>
              </a:rPr>
              <a:t> </a:t>
            </a:r>
            <a:r>
              <a:rPr lang="it-IT" altLang="it-IT" sz="1400" i="1" dirty="0" err="1">
                <a:solidFill>
                  <a:srgbClr val="909090"/>
                </a:solidFill>
                <a:latin typeface="Arial Narrow" panose="020B0606020202030204" pitchFamily="34" charset="0"/>
                <a:cs typeface="Arial" panose="020B0604020202020204" pitchFamily="34" charset="0"/>
              </a:rPr>
              <a:t>ovary</a:t>
            </a:r>
            <a:r>
              <a:rPr lang="it-IT" altLang="it-IT" sz="1400" i="1" dirty="0">
                <a:solidFill>
                  <a:srgbClr val="909090"/>
                </a:solidFill>
                <a:latin typeface="Arial Narrow" panose="020B0606020202030204" pitchFamily="34" charset="0"/>
                <a:cs typeface="Arial" panose="020B0604020202020204" pitchFamily="34" charset="0"/>
              </a:rPr>
              <a:t> </a:t>
            </a:r>
            <a:r>
              <a:rPr lang="it-IT" altLang="it-IT" sz="1400" i="1" dirty="0" err="1">
                <a:solidFill>
                  <a:srgbClr val="909090"/>
                </a:solidFill>
                <a:latin typeface="Arial Narrow" panose="020B0606020202030204" pitchFamily="34" charset="0"/>
                <a:cs typeface="Arial" panose="020B0604020202020204" pitchFamily="34" charset="0"/>
              </a:rPr>
              <a:t>syndrome</a:t>
            </a:r>
            <a:r>
              <a:rPr lang="it-IT" altLang="it-IT" sz="1400" i="1" dirty="0">
                <a:solidFill>
                  <a:srgbClr val="909090"/>
                </a:solidFill>
                <a:latin typeface="Arial Narrow" panose="020B0606020202030204" pitchFamily="34" charset="0"/>
                <a:cs typeface="Arial" panose="020B0604020202020204" pitchFamily="34" charset="0"/>
              </a:rPr>
              <a:t>. </a:t>
            </a:r>
            <a:r>
              <a:rPr lang="it-IT" altLang="it-IT" sz="1400" i="1" dirty="0" err="1">
                <a:solidFill>
                  <a:srgbClr val="909090"/>
                </a:solidFill>
                <a:latin typeface="Arial Narrow" panose="020B0606020202030204" pitchFamily="34" charset="0"/>
                <a:cs typeface="Arial" panose="020B0604020202020204" pitchFamily="34" charset="0"/>
              </a:rPr>
              <a:t>Eur</a:t>
            </a:r>
            <a:r>
              <a:rPr lang="it-IT" altLang="it-IT" sz="1400" i="1" dirty="0">
                <a:solidFill>
                  <a:srgbClr val="909090"/>
                </a:solidFill>
                <a:latin typeface="Arial Narrow" panose="020B0606020202030204" pitchFamily="34" charset="0"/>
                <a:cs typeface="Arial" panose="020B0604020202020204" pitchFamily="34" charset="0"/>
              </a:rPr>
              <a:t> J </a:t>
            </a:r>
            <a:r>
              <a:rPr lang="it-IT" altLang="it-IT" sz="1400" i="1" dirty="0" err="1">
                <a:solidFill>
                  <a:srgbClr val="909090"/>
                </a:solidFill>
                <a:latin typeface="Arial Narrow" panose="020B0606020202030204" pitchFamily="34" charset="0"/>
                <a:cs typeface="Arial" panose="020B0604020202020204" pitchFamily="34" charset="0"/>
              </a:rPr>
              <a:t>Endocrinol</a:t>
            </a:r>
            <a:r>
              <a:rPr lang="it-IT" altLang="it-IT" sz="1400" i="1" dirty="0">
                <a:solidFill>
                  <a:srgbClr val="909090"/>
                </a:solidFill>
                <a:latin typeface="Arial Narrow" panose="020B0606020202030204" pitchFamily="34" charset="0"/>
                <a:cs typeface="Arial" panose="020B0604020202020204" pitchFamily="34" charset="0"/>
              </a:rPr>
              <a:t>. 2023;189(2): G43–G64. https://doi.org/10.1093/ejendo/ lvad096</a:t>
            </a:r>
            <a:endParaRPr lang="en-US" altLang="it-IT" sz="1400" i="1" dirty="0">
              <a:solidFill>
                <a:srgbClr val="909090"/>
              </a:solidFill>
              <a:latin typeface="Arial Narrow" panose="020B0606020202030204" pitchFamily="34" charset="0"/>
              <a:cs typeface="Arial" panose="020B0604020202020204" pitchFamily="34" charset="0"/>
            </a:endParaRPr>
          </a:p>
        </p:txBody>
      </p:sp>
      <p:pic>
        <p:nvPicPr>
          <p:cNvPr id="5" name="Immagine 4"/>
          <p:cNvPicPr>
            <a:picLocks noChangeAspect="1"/>
          </p:cNvPicPr>
          <p:nvPr/>
        </p:nvPicPr>
        <p:blipFill>
          <a:blip r:embed="rId3"/>
          <a:stretch>
            <a:fillRect/>
          </a:stretch>
        </p:blipFill>
        <p:spPr>
          <a:xfrm>
            <a:off x="5660390" y="1087600"/>
            <a:ext cx="6511290" cy="4692650"/>
          </a:xfrm>
          <a:prstGeom prst="rect">
            <a:avLst/>
          </a:prstGeom>
        </p:spPr>
      </p:pic>
    </p:spTree>
    <p:extLst>
      <p:ext uri="{BB962C8B-B14F-4D97-AF65-F5344CB8AC3E}">
        <p14:creationId xmlns:p14="http://schemas.microsoft.com/office/powerpoint/2010/main" val="17895370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C16D063-F74F-4252-85FF-07225AC975CA}"/>
              </a:ext>
            </a:extLst>
          </p:cNvPr>
          <p:cNvSpPr/>
          <p:nvPr/>
        </p:nvSpPr>
        <p:spPr>
          <a:xfrm>
            <a:off x="0" y="104521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6740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64852"/>
            <a:ext cx="11098926" cy="1077218"/>
          </a:xfrm>
          <a:prstGeom prst="rect">
            <a:avLst/>
          </a:prstGeom>
          <a:noFill/>
          <a:ln w="9525">
            <a:noFill/>
            <a:miter lim="800000"/>
            <a:headEnd/>
            <a:tailEnd/>
          </a:ln>
        </p:spPr>
        <p:txBody>
          <a:bodyPr wrap="square" lIns="216000" rIns="28800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altLang="it-IT" sz="36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EASO Position Statement: </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altLang="it-IT" sz="28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Women with obesity across the reproductive life</a:t>
            </a:r>
            <a:endParaRPr kumimoji="0" lang="en-US" altLang="it-IT" sz="28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sp>
        <p:nvSpPr>
          <p:cNvPr id="13" name="Rettangolo 12">
            <a:extLst>
              <a:ext uri="{FF2B5EF4-FFF2-40B4-BE49-F238E27FC236}">
                <a16:creationId xmlns:a16="http://schemas.microsoft.com/office/drawing/2014/main" id="{9FC68FC7-6163-0347-50B6-18D62847573A}"/>
              </a:ext>
            </a:extLst>
          </p:cNvPr>
          <p:cNvSpPr/>
          <p:nvPr/>
        </p:nvSpPr>
        <p:spPr>
          <a:xfrm>
            <a:off x="-20125" y="1270704"/>
            <a:ext cx="6096000" cy="42587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5FED675F-0C7C-D001-E6C1-3A938B55E859}"/>
              </a:ext>
            </a:extLst>
          </p:cNvPr>
          <p:cNvSpPr txBox="1"/>
          <p:nvPr/>
        </p:nvSpPr>
        <p:spPr>
          <a:xfrm>
            <a:off x="6119865" y="1341108"/>
            <a:ext cx="5861541" cy="4093428"/>
          </a:xfrm>
          <a:prstGeom prst="rect">
            <a:avLst/>
          </a:prstGeom>
          <a:noFill/>
        </p:spPr>
        <p:txBody>
          <a:bodyPr wrap="square" rtlCol="0">
            <a:spAutoFit/>
          </a:bodyPr>
          <a:lstStyle/>
          <a:p>
            <a:pPr marL="342900" lvl="0" indent="-342900">
              <a:buClr>
                <a:srgbClr val="AA1539"/>
              </a:buClr>
              <a:buFont typeface="Arial" panose="020B0604020202020204" pitchFamily="34" charset="0"/>
              <a:buChar char="•"/>
            </a:pPr>
            <a:r>
              <a:rPr lang="en-US" sz="2000" dirty="0">
                <a:solidFill>
                  <a:srgbClr val="E7E6E6">
                    <a:lumMod val="25000"/>
                  </a:srgbClr>
                </a:solidFill>
              </a:rPr>
              <a:t>Metformin should be considered in adults with PCOS with BMI &gt;25 kg/m2 and adolescents at risk of PCOS or with PCOS with irregular cycles. </a:t>
            </a:r>
            <a:endParaRPr lang="en-US" sz="2000" dirty="0" smtClean="0">
              <a:solidFill>
                <a:srgbClr val="E7E6E6">
                  <a:lumMod val="25000"/>
                </a:srgbClr>
              </a:solidFill>
            </a:endParaRPr>
          </a:p>
          <a:p>
            <a:pPr lvl="0">
              <a:buClr>
                <a:srgbClr val="AA1539"/>
              </a:buClr>
            </a:pPr>
            <a:endParaRPr lang="en-US" sz="2000" dirty="0" smtClean="0">
              <a:solidFill>
                <a:srgbClr val="E7E6E6">
                  <a:lumMod val="25000"/>
                </a:srgbClr>
              </a:solidFill>
            </a:endParaRPr>
          </a:p>
          <a:p>
            <a:pPr marL="342900" lvl="0" indent="-342900">
              <a:buClr>
                <a:srgbClr val="AA1539"/>
              </a:buClr>
              <a:buFont typeface="Arial" panose="020B0604020202020204" pitchFamily="34" charset="0"/>
              <a:buChar char="•"/>
            </a:pPr>
            <a:r>
              <a:rPr lang="en-US" sz="2000" dirty="0" smtClean="0">
                <a:solidFill>
                  <a:srgbClr val="E7E6E6">
                    <a:lumMod val="25000"/>
                  </a:srgbClr>
                </a:solidFill>
              </a:rPr>
              <a:t>It </a:t>
            </a:r>
            <a:r>
              <a:rPr lang="en-US" sz="2000" dirty="0">
                <a:solidFill>
                  <a:srgbClr val="E7E6E6">
                    <a:lumMod val="25000"/>
                  </a:srgbClr>
                </a:solidFill>
              </a:rPr>
              <a:t>is suggested to be started at 500 mg once daily, and increased every 1–2 weeks, with suggested maximum daily dose 2.5 g in adults and 2 g in </a:t>
            </a:r>
            <a:r>
              <a:rPr lang="en-US" sz="2000" dirty="0" smtClean="0">
                <a:solidFill>
                  <a:srgbClr val="E7E6E6">
                    <a:lumMod val="25000"/>
                  </a:srgbClr>
                </a:solidFill>
              </a:rPr>
              <a:t>adolescents.</a:t>
            </a:r>
          </a:p>
          <a:p>
            <a:pPr lvl="0">
              <a:buClr>
                <a:srgbClr val="AA1539"/>
              </a:buClr>
            </a:pPr>
            <a:endParaRPr lang="en-US" sz="2000" dirty="0" smtClean="0">
              <a:solidFill>
                <a:srgbClr val="E7E6E6">
                  <a:lumMod val="25000"/>
                </a:srgbClr>
              </a:solidFill>
            </a:endParaRPr>
          </a:p>
          <a:p>
            <a:pPr marL="342900" lvl="0" indent="-342900">
              <a:buClr>
                <a:srgbClr val="AA1539"/>
              </a:buClr>
              <a:buFont typeface="Arial" panose="020B0604020202020204" pitchFamily="34" charset="0"/>
              <a:buChar char="•"/>
            </a:pPr>
            <a:r>
              <a:rPr lang="en-US" sz="2000" dirty="0" smtClean="0">
                <a:solidFill>
                  <a:srgbClr val="E7E6E6">
                    <a:lumMod val="25000"/>
                  </a:srgbClr>
                </a:solidFill>
              </a:rPr>
              <a:t> </a:t>
            </a:r>
            <a:r>
              <a:rPr lang="en-US" sz="2000" dirty="0">
                <a:solidFill>
                  <a:srgbClr val="E7E6E6">
                    <a:lumMod val="25000"/>
                  </a:srgbClr>
                </a:solidFill>
              </a:rPr>
              <a:t>In women with PCOS, metformin helped reduce body weight and abdominal fat, improve hirsutism by reducing serum testosterone levels, improved insulin resistance, and regularizing menstrual cycles</a:t>
            </a: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3" name="Rettangolo 2"/>
          <p:cNvSpPr/>
          <p:nvPr/>
        </p:nvSpPr>
        <p:spPr>
          <a:xfrm>
            <a:off x="36466" y="5947357"/>
            <a:ext cx="12155534" cy="738664"/>
          </a:xfrm>
          <a:prstGeom prst="rect">
            <a:avLst/>
          </a:prstGeom>
        </p:spPr>
        <p:txBody>
          <a:bodyPr wrap="square">
            <a:spAutoFit/>
          </a:bodyPr>
          <a:lstStyle/>
          <a:p>
            <a:pPr lvl="0" algn="r" defTabSz="457200" fontAlgn="base">
              <a:spcBef>
                <a:spcPct val="0"/>
              </a:spcBef>
              <a:spcAft>
                <a:spcPct val="0"/>
              </a:spcAft>
              <a:defRPr/>
            </a:pPr>
            <a:r>
              <a:rPr lang="it-IT" altLang="it-IT" sz="1400" b="1" dirty="0" smtClean="0">
                <a:solidFill>
                  <a:srgbClr val="909090"/>
                </a:solidFill>
                <a:latin typeface="Arial Narrow" panose="020B0606020202030204" pitchFamily="34" charset="0"/>
                <a:cs typeface="Arial" panose="020B0604020202020204" pitchFamily="34" charset="0"/>
              </a:rPr>
              <a:t>Pasquali R, Gambineri A, Biscotti D,  </a:t>
            </a:r>
            <a:r>
              <a:rPr lang="it-IT" altLang="it-IT" sz="1400" b="1" dirty="0" err="1" smtClean="0">
                <a:solidFill>
                  <a:srgbClr val="909090"/>
                </a:solidFill>
                <a:latin typeface="Arial Narrow" panose="020B0606020202030204" pitchFamily="34" charset="0"/>
                <a:cs typeface="Arial" panose="020B0604020202020204" pitchFamily="34" charset="0"/>
              </a:rPr>
              <a:t>Vicennati</a:t>
            </a:r>
            <a:r>
              <a:rPr lang="it-IT" altLang="it-IT" sz="1400" b="1" dirty="0" smtClean="0">
                <a:solidFill>
                  <a:srgbClr val="909090"/>
                </a:solidFill>
                <a:latin typeface="Arial Narrow" panose="020B0606020202030204" pitchFamily="34" charset="0"/>
                <a:cs typeface="Arial" panose="020B0604020202020204" pitchFamily="34" charset="0"/>
              </a:rPr>
              <a:t> V, Gagliardi L,  </a:t>
            </a:r>
            <a:r>
              <a:rPr lang="it-IT" altLang="it-IT" sz="1400" b="1" dirty="0" err="1" smtClean="0">
                <a:solidFill>
                  <a:srgbClr val="909090"/>
                </a:solidFill>
                <a:latin typeface="Arial Narrow" panose="020B0606020202030204" pitchFamily="34" charset="0"/>
                <a:cs typeface="Arial" panose="020B0604020202020204" pitchFamily="34" charset="0"/>
              </a:rPr>
              <a:t>Colitta</a:t>
            </a:r>
            <a:r>
              <a:rPr lang="it-IT" altLang="it-IT" sz="1400" b="1" dirty="0" smtClean="0">
                <a:solidFill>
                  <a:srgbClr val="909090"/>
                </a:solidFill>
                <a:latin typeface="Arial Narrow" panose="020B0606020202030204" pitchFamily="34" charset="0"/>
                <a:cs typeface="Arial" panose="020B0604020202020204" pitchFamily="34" charset="0"/>
              </a:rPr>
              <a:t> D, et al. </a:t>
            </a:r>
            <a:r>
              <a:rPr lang="en-US" altLang="it-IT" sz="1400" i="1" dirty="0" smtClean="0">
                <a:solidFill>
                  <a:srgbClr val="909090"/>
                </a:solidFill>
                <a:latin typeface="Arial Narrow" panose="020B0606020202030204" pitchFamily="34" charset="0"/>
                <a:cs typeface="Arial" panose="020B0604020202020204" pitchFamily="34" charset="0"/>
              </a:rPr>
              <a:t>Effect of long-term treatment with metformin added to hypocaloric diet on body composition, fat distribution, and androgen and insulin levels in abdominally obese women with and without the polycystic ovary syndrome. J </a:t>
            </a:r>
            <a:r>
              <a:rPr lang="en-US" altLang="it-IT" sz="1400" i="1" dirty="0" err="1" smtClean="0">
                <a:solidFill>
                  <a:srgbClr val="909090"/>
                </a:solidFill>
                <a:latin typeface="Arial Narrow" panose="020B0606020202030204" pitchFamily="34" charset="0"/>
                <a:cs typeface="Arial" panose="020B0604020202020204" pitchFamily="34" charset="0"/>
              </a:rPr>
              <a:t>Clin</a:t>
            </a:r>
            <a:r>
              <a:rPr lang="en-US" altLang="it-IT" sz="1400" i="1" dirty="0" smtClean="0">
                <a:solidFill>
                  <a:srgbClr val="909090"/>
                </a:solidFill>
                <a:latin typeface="Arial Narrow" panose="020B0606020202030204" pitchFamily="34" charset="0"/>
                <a:cs typeface="Arial" panose="020B0604020202020204" pitchFamily="34" charset="0"/>
              </a:rPr>
              <a:t> </a:t>
            </a:r>
            <a:r>
              <a:rPr lang="en-US" altLang="it-IT" sz="1400" i="1" dirty="0" err="1" smtClean="0">
                <a:solidFill>
                  <a:srgbClr val="909090"/>
                </a:solidFill>
                <a:latin typeface="Arial Narrow" panose="020B0606020202030204" pitchFamily="34" charset="0"/>
                <a:cs typeface="Arial" panose="020B0604020202020204" pitchFamily="34" charset="0"/>
              </a:rPr>
              <a:t>Endocrinol</a:t>
            </a:r>
            <a:r>
              <a:rPr lang="en-US" altLang="it-IT" sz="1400" i="1" dirty="0" smtClean="0">
                <a:solidFill>
                  <a:srgbClr val="909090"/>
                </a:solidFill>
                <a:latin typeface="Arial Narrow" panose="020B0606020202030204" pitchFamily="34" charset="0"/>
                <a:cs typeface="Arial" panose="020B0604020202020204" pitchFamily="34" charset="0"/>
              </a:rPr>
              <a:t> </a:t>
            </a:r>
            <a:r>
              <a:rPr lang="en-US" altLang="it-IT" sz="1400" i="1" dirty="0" err="1" smtClean="0">
                <a:solidFill>
                  <a:srgbClr val="909090"/>
                </a:solidFill>
                <a:latin typeface="Arial Narrow" panose="020B0606020202030204" pitchFamily="34" charset="0"/>
                <a:cs typeface="Arial" panose="020B0604020202020204" pitchFamily="34" charset="0"/>
              </a:rPr>
              <a:t>Metab</a:t>
            </a:r>
            <a:r>
              <a:rPr lang="en-US" altLang="it-IT" sz="1400" i="1" dirty="0" smtClean="0">
                <a:solidFill>
                  <a:srgbClr val="909090"/>
                </a:solidFill>
                <a:latin typeface="Arial Narrow" panose="020B0606020202030204" pitchFamily="34" charset="0"/>
                <a:cs typeface="Arial" panose="020B0604020202020204" pitchFamily="34" charset="0"/>
              </a:rPr>
              <a:t>. 2000;85(8):2767–74. https://doi.org/10. 1210/jcem.85.8.6738</a:t>
            </a:r>
            <a:endParaRPr lang="en-US" altLang="it-IT" sz="1400" i="1" dirty="0">
              <a:solidFill>
                <a:srgbClr val="909090"/>
              </a:solidFill>
              <a:latin typeface="Arial Narrow" panose="020B0606020202030204" pitchFamily="34" charset="0"/>
              <a:cs typeface="Arial" panose="020B0604020202020204" pitchFamily="34" charset="0"/>
            </a:endParaRPr>
          </a:p>
        </p:txBody>
      </p:sp>
      <p:pic>
        <p:nvPicPr>
          <p:cNvPr id="4" name="Immagine 3"/>
          <p:cNvPicPr>
            <a:picLocks noChangeAspect="1"/>
          </p:cNvPicPr>
          <p:nvPr/>
        </p:nvPicPr>
        <p:blipFill>
          <a:blip r:embed="rId3"/>
          <a:stretch>
            <a:fillRect/>
          </a:stretch>
        </p:blipFill>
        <p:spPr>
          <a:xfrm>
            <a:off x="36466" y="1163463"/>
            <a:ext cx="5890546" cy="4500378"/>
          </a:xfrm>
          <a:prstGeom prst="rect">
            <a:avLst/>
          </a:prstGeom>
        </p:spPr>
      </p:pic>
    </p:spTree>
    <p:extLst>
      <p:ext uri="{BB962C8B-B14F-4D97-AF65-F5344CB8AC3E}">
        <p14:creationId xmlns:p14="http://schemas.microsoft.com/office/powerpoint/2010/main" val="26799221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44463" y="5300663"/>
            <a:ext cx="669925" cy="288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ttangolo 1"/>
          <p:cNvSpPr>
            <a:spLocks noChangeArrowheads="1"/>
          </p:cNvSpPr>
          <p:nvPr/>
        </p:nvSpPr>
        <p:spPr bwMode="auto">
          <a:xfrm>
            <a:off x="2769314" y="82800"/>
            <a:ext cx="9144000" cy="830997"/>
          </a:xfrm>
          <a:prstGeom prst="rect">
            <a:avLst/>
          </a:prstGeom>
          <a:noFill/>
          <a:ln w="9525">
            <a:noFill/>
            <a:miter lim="800000"/>
            <a:headEnd/>
            <a:tailEnd/>
          </a:ln>
        </p:spPr>
        <p:txBody>
          <a:bodyPr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endParaRPr kumimoji="0" lang="it-IT" altLang="it-IT" sz="4800" b="0" i="0" u="none" strike="noStrike" kern="1200" cap="none" spc="0" normalizeH="0" baseline="0" noProof="0" dirty="0">
              <a:ln>
                <a:noFill/>
              </a:ln>
              <a:solidFill>
                <a:srgbClr val="006666"/>
              </a:solidFill>
              <a:effectLst/>
              <a:uLnTx/>
              <a:uFillTx/>
              <a:latin typeface="Arial Narrow" pitchFamily="34" charset="0"/>
              <a:ea typeface="+mn-ea"/>
              <a:cs typeface="Helvetica" pitchFamily="34" charset="0"/>
            </a:endParaRPr>
          </a:p>
        </p:txBody>
      </p:sp>
      <p:sp>
        <p:nvSpPr>
          <p:cNvPr id="8" name="Rettangolo 7">
            <a:extLst>
              <a:ext uri="{FF2B5EF4-FFF2-40B4-BE49-F238E27FC236}">
                <a16:creationId xmlns:a16="http://schemas.microsoft.com/office/drawing/2014/main" id="{A6BC3729-0190-40D6-A730-2B145924FB89}"/>
              </a:ext>
            </a:extLst>
          </p:cNvPr>
          <p:cNvSpPr/>
          <p:nvPr/>
        </p:nvSpPr>
        <p:spPr>
          <a:xfrm>
            <a:off x="1" y="1017345"/>
            <a:ext cx="6095999" cy="4692650"/>
          </a:xfrm>
          <a:prstGeom prst="rect">
            <a:avLst/>
          </a:prstGeom>
          <a:solidFill>
            <a:srgbClr val="5A13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asellaDiTesto 13">
            <a:extLst>
              <a:ext uri="{FF2B5EF4-FFF2-40B4-BE49-F238E27FC236}">
                <a16:creationId xmlns:a16="http://schemas.microsoft.com/office/drawing/2014/main" id="{EFD5EAD0-6038-41C0-8AB6-B0E61ACFF466}"/>
              </a:ext>
            </a:extLst>
          </p:cNvPr>
          <p:cNvSpPr txBox="1"/>
          <p:nvPr/>
        </p:nvSpPr>
        <p:spPr>
          <a:xfrm>
            <a:off x="195263" y="3290088"/>
            <a:ext cx="5717857" cy="1938992"/>
          </a:xfrm>
          <a:prstGeom prst="rect">
            <a:avLst/>
          </a:prstGeom>
          <a:noFill/>
        </p:spPr>
        <p:txBody>
          <a:bodyPr wrap="square" rtlCol="0">
            <a:spAutoFit/>
          </a:bodyPr>
          <a:lstStyle/>
          <a:p>
            <a:pPr lvl="0" defTabSz="457200" fontAlgn="base">
              <a:spcBef>
                <a:spcPct val="0"/>
              </a:spcBef>
              <a:spcAft>
                <a:spcPct val="0"/>
              </a:spcAft>
              <a:defRPr/>
            </a:pPr>
            <a:r>
              <a:rPr lang="en-US" sz="2400" dirty="0" smtClean="0">
                <a:solidFill>
                  <a:prstClr val="white"/>
                </a:solidFill>
                <a:cs typeface="Arial" charset="0"/>
              </a:rPr>
              <a:t>GLP -1 Receptor Agonists can be considered as adjuncts to lifestyle interventions, particularly for women with elevated BMI and those struggling with metabolic dysregulation</a:t>
            </a:r>
          </a:p>
        </p:txBody>
      </p:sp>
      <p:pic>
        <p:nvPicPr>
          <p:cNvPr id="2" name="Immagine 1"/>
          <p:cNvPicPr>
            <a:picLocks noChangeAspect="1"/>
          </p:cNvPicPr>
          <p:nvPr/>
        </p:nvPicPr>
        <p:blipFill>
          <a:blip r:embed="rId3"/>
          <a:stretch>
            <a:fillRect/>
          </a:stretch>
        </p:blipFill>
        <p:spPr>
          <a:xfrm>
            <a:off x="6094082" y="1031358"/>
            <a:ext cx="6097918" cy="4698092"/>
          </a:xfrm>
          <a:prstGeom prst="rect">
            <a:avLst/>
          </a:prstGeom>
        </p:spPr>
      </p:pic>
      <p:sp>
        <p:nvSpPr>
          <p:cNvPr id="3" name="Rettangolo 2"/>
          <p:cNvSpPr/>
          <p:nvPr/>
        </p:nvSpPr>
        <p:spPr>
          <a:xfrm>
            <a:off x="5741002" y="98387"/>
            <a:ext cx="6079678" cy="707886"/>
          </a:xfrm>
          <a:prstGeom prst="rect">
            <a:avLst/>
          </a:prstGeom>
        </p:spPr>
        <p:txBody>
          <a:bodyPr wrap="none">
            <a:spAutoFit/>
          </a:bodyPr>
          <a:lstStyle/>
          <a:p>
            <a:pPr lvl="0" defTabSz="457200" fontAlgn="base">
              <a:spcBef>
                <a:spcPct val="0"/>
              </a:spcBef>
              <a:spcAft>
                <a:spcPct val="0"/>
              </a:spcAft>
              <a:defRPr/>
            </a:pPr>
            <a:r>
              <a:rPr lang="it-IT" sz="4000" b="1" dirty="0">
                <a:solidFill>
                  <a:srgbClr val="7F1B89"/>
                </a:solidFill>
                <a:latin typeface="Arial Narrow" panose="020B0606020202030204" pitchFamily="34" charset="0"/>
                <a:cs typeface="Arial" charset="0"/>
              </a:rPr>
              <a:t>GLP-1 RA are game </a:t>
            </a:r>
            <a:r>
              <a:rPr lang="it-IT" sz="4000" b="1" dirty="0" err="1">
                <a:solidFill>
                  <a:srgbClr val="7F1B89"/>
                </a:solidFill>
                <a:latin typeface="Arial Narrow" panose="020B0606020202030204" pitchFamily="34" charset="0"/>
                <a:cs typeface="Arial" charset="0"/>
              </a:rPr>
              <a:t>changers</a:t>
            </a:r>
            <a:endParaRPr lang="it-IT" sz="4000" b="1" dirty="0">
              <a:solidFill>
                <a:srgbClr val="7F1B89"/>
              </a:solidFill>
              <a:latin typeface="Arial Narrow" panose="020B0606020202030204" pitchFamily="34" charset="0"/>
              <a:cs typeface="Arial" charset="0"/>
            </a:endParaRPr>
          </a:p>
        </p:txBody>
      </p:sp>
      <p:sp>
        <p:nvSpPr>
          <p:cNvPr id="4" name="Rettangolo 3"/>
          <p:cNvSpPr/>
          <p:nvPr/>
        </p:nvSpPr>
        <p:spPr>
          <a:xfrm>
            <a:off x="3813241" y="5800404"/>
            <a:ext cx="8142060" cy="923330"/>
          </a:xfrm>
          <a:prstGeom prst="rect">
            <a:avLst/>
          </a:prstGeom>
        </p:spPr>
        <p:txBody>
          <a:bodyPr wrap="square">
            <a:spAutoFit/>
          </a:bodyPr>
          <a:lstStyle/>
          <a:p>
            <a:pPr algn="r"/>
            <a:r>
              <a:rPr lang="en-US" b="1" dirty="0">
                <a:solidFill>
                  <a:schemeClr val="bg1">
                    <a:lumMod val="50000"/>
                  </a:schemeClr>
                </a:solidFill>
              </a:rPr>
              <a:t>EASO Position Statement</a:t>
            </a:r>
            <a:r>
              <a:rPr lang="en-US" dirty="0">
                <a:solidFill>
                  <a:schemeClr val="bg1">
                    <a:lumMod val="50000"/>
                  </a:schemeClr>
                </a:solidFill>
              </a:rPr>
              <a:t>: </a:t>
            </a:r>
          </a:p>
          <a:p>
            <a:pPr algn="r"/>
            <a:r>
              <a:rPr lang="en-US" i="1" dirty="0">
                <a:solidFill>
                  <a:schemeClr val="bg1">
                    <a:lumMod val="50000"/>
                  </a:schemeClr>
                </a:solidFill>
              </a:rPr>
              <a:t>Women with obesity across the reproductive </a:t>
            </a:r>
            <a:r>
              <a:rPr lang="en-US" i="1" dirty="0" smtClean="0">
                <a:solidFill>
                  <a:schemeClr val="bg1">
                    <a:lumMod val="50000"/>
                  </a:schemeClr>
                </a:solidFill>
              </a:rPr>
              <a:t>life</a:t>
            </a:r>
          </a:p>
          <a:p>
            <a:pPr algn="r"/>
            <a:r>
              <a:rPr lang="en-US" i="1" dirty="0" smtClean="0">
                <a:solidFill>
                  <a:schemeClr val="bg1">
                    <a:lumMod val="50000"/>
                  </a:schemeClr>
                </a:solidFill>
              </a:rPr>
              <a:t>The Journal of Clinical </a:t>
            </a:r>
            <a:r>
              <a:rPr lang="en-US" i="1" dirty="0">
                <a:solidFill>
                  <a:schemeClr val="bg1">
                    <a:lumMod val="50000"/>
                  </a:schemeClr>
                </a:solidFill>
              </a:rPr>
              <a:t>E</a:t>
            </a:r>
            <a:r>
              <a:rPr lang="en-US" i="1" dirty="0" smtClean="0">
                <a:solidFill>
                  <a:schemeClr val="bg1">
                    <a:lumMod val="50000"/>
                  </a:schemeClr>
                </a:solidFill>
              </a:rPr>
              <a:t>ndocrinology &amp; Metabolism 2025</a:t>
            </a:r>
            <a:endParaRPr lang="en-US" i="1" dirty="0">
              <a:solidFill>
                <a:schemeClr val="bg1">
                  <a:lumMod val="50000"/>
                </a:schemeClr>
              </a:solidFill>
            </a:endParaRPr>
          </a:p>
        </p:txBody>
      </p:sp>
      <p:pic>
        <p:nvPicPr>
          <p:cNvPr id="5" name="Immagine 4"/>
          <p:cNvPicPr>
            <a:picLocks noChangeAspect="1"/>
          </p:cNvPicPr>
          <p:nvPr/>
        </p:nvPicPr>
        <p:blipFill>
          <a:blip r:embed="rId4"/>
          <a:stretch>
            <a:fillRect/>
          </a:stretch>
        </p:blipFill>
        <p:spPr>
          <a:xfrm>
            <a:off x="324922" y="1323277"/>
            <a:ext cx="5286074" cy="1673923"/>
          </a:xfrm>
          <a:prstGeom prst="rect">
            <a:avLst/>
          </a:prstGeom>
        </p:spPr>
      </p:pic>
    </p:spTree>
    <p:extLst>
      <p:ext uri="{BB962C8B-B14F-4D97-AF65-F5344CB8AC3E}">
        <p14:creationId xmlns:p14="http://schemas.microsoft.com/office/powerpoint/2010/main" val="85620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C0D89C6A-D4AE-2F56-6E04-0590B83EF107}"/>
              </a:ext>
            </a:extLst>
          </p:cNvPr>
          <p:cNvPicPr>
            <a:picLocks noChangeAspect="1"/>
          </p:cNvPicPr>
          <p:nvPr/>
        </p:nvPicPr>
        <p:blipFill>
          <a:blip r:embed="rId3">
            <a:duotone>
              <a:schemeClr val="bg2">
                <a:shade val="45000"/>
                <a:satMod val="135000"/>
              </a:schemeClr>
              <a:prstClr val="white"/>
            </a:duotone>
          </a:blip>
          <a:stretch>
            <a:fillRect/>
          </a:stretch>
        </p:blipFill>
        <p:spPr>
          <a:xfrm>
            <a:off x="-1" y="1013791"/>
            <a:ext cx="12447807" cy="4733149"/>
          </a:xfrm>
          <a:prstGeom prst="rect">
            <a:avLst/>
          </a:prstGeom>
        </p:spPr>
      </p:pic>
      <p:sp>
        <p:nvSpPr>
          <p:cNvPr id="3" name="Rettangolo 1">
            <a:extLst>
              <a:ext uri="{FF2B5EF4-FFF2-40B4-BE49-F238E27FC236}">
                <a16:creationId xmlns:a16="http://schemas.microsoft.com/office/drawing/2014/main" id="{839AE8C8-74FF-A9D3-25C7-75469303E77A}"/>
              </a:ext>
            </a:extLst>
          </p:cNvPr>
          <p:cNvSpPr>
            <a:spLocks noChangeArrowheads="1"/>
          </p:cNvSpPr>
          <p:nvPr/>
        </p:nvSpPr>
        <p:spPr bwMode="auto">
          <a:xfrm>
            <a:off x="144460" y="197833"/>
            <a:ext cx="12047540" cy="630942"/>
          </a:xfrm>
          <a:prstGeom prst="rect">
            <a:avLst/>
          </a:prstGeom>
          <a:noFill/>
          <a:ln w="9525">
            <a:noFill/>
            <a:miter lim="800000"/>
            <a:headEnd/>
            <a:tailEnd/>
          </a:ln>
        </p:spPr>
        <p:txBody>
          <a:bodyPr wrap="square" lIns="216000" rIns="288000">
            <a:spAutoFit/>
          </a:bodyPr>
          <a:lstStyle/>
          <a:p>
            <a:pPr lvl="1" algn="r" defTabSz="457200" fontAlgn="base">
              <a:spcBef>
                <a:spcPct val="0"/>
              </a:spcBef>
              <a:spcAft>
                <a:spcPct val="0"/>
              </a:spcAft>
              <a:defRPr/>
            </a:pPr>
            <a:r>
              <a:rPr lang="en-US" altLang="it-IT" sz="3500" dirty="0" smtClean="0">
                <a:solidFill>
                  <a:srgbClr val="633075"/>
                </a:solidFill>
                <a:latin typeface="Arial Narrow" pitchFamily="34" charset="0"/>
                <a:cs typeface="Helvetica" pitchFamily="34" charset="0"/>
              </a:rPr>
              <a:t>Effect of GLP-1 Agonist on Reproduction</a:t>
            </a:r>
            <a:endParaRPr lang="en-US" altLang="it-IT" sz="3500" dirty="0">
              <a:solidFill>
                <a:srgbClr val="633075"/>
              </a:solidFill>
              <a:latin typeface="Arial Narrow" pitchFamily="34" charset="0"/>
              <a:cs typeface="Helvetica" pitchFamily="34" charset="0"/>
            </a:endParaRPr>
          </a:p>
        </p:txBody>
      </p:sp>
      <p:sp>
        <p:nvSpPr>
          <p:cNvPr id="22" name="Rettangolo 21">
            <a:extLst>
              <a:ext uri="{FF2B5EF4-FFF2-40B4-BE49-F238E27FC236}">
                <a16:creationId xmlns:a16="http://schemas.microsoft.com/office/drawing/2014/main" id="{FEC51A27-CE01-6954-BFB4-53379EEFF7B5}"/>
              </a:ext>
            </a:extLst>
          </p:cNvPr>
          <p:cNvSpPr/>
          <p:nvPr/>
        </p:nvSpPr>
        <p:spPr>
          <a:xfrm>
            <a:off x="6381714" y="1013791"/>
            <a:ext cx="5828616" cy="4733149"/>
          </a:xfrm>
          <a:prstGeom prst="rect">
            <a:avLst/>
          </a:prstGeom>
          <a:solidFill>
            <a:srgbClr val="E8AE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lvl="0">
              <a:buClr>
                <a:srgbClr val="5A1361"/>
              </a:buClr>
            </a:pPr>
            <a:endParaRPr lang="en-US" dirty="0" smtClean="0">
              <a:solidFill>
                <a:schemeClr val="tx1">
                  <a:lumMod val="75000"/>
                  <a:lumOff val="25000"/>
                </a:schemeClr>
              </a:solidFill>
            </a:endParaRPr>
          </a:p>
          <a:p>
            <a:pPr lvl="0">
              <a:buClr>
                <a:srgbClr val="5A1361"/>
              </a:buClr>
            </a:pPr>
            <a:r>
              <a:rPr lang="en-US" sz="2000" b="1" dirty="0" smtClean="0">
                <a:solidFill>
                  <a:schemeClr val="tx1">
                    <a:lumMod val="75000"/>
                    <a:lumOff val="25000"/>
                  </a:schemeClr>
                </a:solidFill>
              </a:rPr>
              <a:t>The potential mechanisms for improved fertility include </a:t>
            </a:r>
          </a:p>
          <a:p>
            <a:pPr lvl="0">
              <a:buClr>
                <a:srgbClr val="5A1361"/>
              </a:buClr>
            </a:pPr>
            <a:endParaRPr lang="en-US" sz="2000" dirty="0" smtClean="0">
              <a:solidFill>
                <a:schemeClr val="tx1">
                  <a:lumMod val="75000"/>
                  <a:lumOff val="25000"/>
                </a:schemeClr>
              </a:solidFill>
            </a:endParaRPr>
          </a:p>
          <a:p>
            <a:pPr marL="285750" lvl="0" indent="-285750">
              <a:buClr>
                <a:srgbClr val="5A1361"/>
              </a:buClr>
              <a:buFont typeface="Wingdings" panose="05000000000000000000" pitchFamily="2" charset="2"/>
              <a:buChar char="§"/>
            </a:pPr>
            <a:r>
              <a:rPr lang="en-US" sz="2000" b="1" dirty="0" smtClean="0">
                <a:solidFill>
                  <a:srgbClr val="5A1361"/>
                </a:solidFill>
              </a:rPr>
              <a:t>Indirect </a:t>
            </a:r>
            <a:r>
              <a:rPr lang="en-US" sz="2000" b="1" dirty="0">
                <a:solidFill>
                  <a:srgbClr val="5A1361"/>
                </a:solidFill>
              </a:rPr>
              <a:t>effects secondary to weight </a:t>
            </a:r>
            <a:r>
              <a:rPr lang="en-US" sz="2000" b="1" dirty="0" smtClean="0">
                <a:solidFill>
                  <a:srgbClr val="5A1361"/>
                </a:solidFill>
              </a:rPr>
              <a:t>loss</a:t>
            </a:r>
          </a:p>
          <a:p>
            <a:pPr marL="285750" indent="-285750">
              <a:buClr>
                <a:srgbClr val="5A1361"/>
              </a:buClr>
              <a:buFont typeface="Wingdings" panose="05000000000000000000" pitchFamily="2" charset="2"/>
              <a:buChar char="§"/>
            </a:pPr>
            <a:r>
              <a:rPr lang="en-US" dirty="0" smtClean="0">
                <a:solidFill>
                  <a:schemeClr val="tx1">
                    <a:lumMod val="75000"/>
                    <a:lumOff val="25000"/>
                  </a:schemeClr>
                </a:solidFill>
              </a:rPr>
              <a:t>Reduce </a:t>
            </a:r>
            <a:r>
              <a:rPr lang="en-US" dirty="0">
                <a:solidFill>
                  <a:schemeClr val="tx1">
                    <a:lumMod val="75000"/>
                    <a:lumOff val="25000"/>
                  </a:schemeClr>
                </a:solidFill>
              </a:rPr>
              <a:t>oxidative stress, an effect independent of its effect on </a:t>
            </a:r>
            <a:r>
              <a:rPr lang="en-US" dirty="0" smtClean="0">
                <a:solidFill>
                  <a:schemeClr val="tx1">
                    <a:lumMod val="75000"/>
                    <a:lumOff val="25000"/>
                  </a:schemeClr>
                </a:solidFill>
              </a:rPr>
              <a:t>glucose metabolism</a:t>
            </a:r>
            <a:r>
              <a:rPr lang="en-US" dirty="0">
                <a:solidFill>
                  <a:schemeClr val="tx1">
                    <a:lumMod val="75000"/>
                    <a:lumOff val="25000"/>
                  </a:schemeClr>
                </a:solidFill>
              </a:rPr>
              <a:t> (The GLP-1 hormone enhances the capability of pancreatic </a:t>
            </a:r>
            <a:r>
              <a:rPr lang="en-US" dirty="0" smtClean="0">
                <a:solidFill>
                  <a:schemeClr val="tx1">
                    <a:lumMod val="75000"/>
                    <a:lumOff val="25000"/>
                  </a:schemeClr>
                </a:solidFill>
              </a:rPr>
              <a:t>beta cells </a:t>
            </a:r>
            <a:r>
              <a:rPr lang="en-US" dirty="0">
                <a:solidFill>
                  <a:schemeClr val="tx1">
                    <a:lumMod val="75000"/>
                    <a:lumOff val="25000"/>
                  </a:schemeClr>
                </a:solidFill>
              </a:rPr>
              <a:t>to </a:t>
            </a:r>
            <a:r>
              <a:rPr lang="en-US" dirty="0" err="1">
                <a:solidFill>
                  <a:schemeClr val="tx1">
                    <a:lumMod val="75000"/>
                    <a:lumOff val="25000"/>
                  </a:schemeClr>
                </a:solidFill>
              </a:rPr>
              <a:t>antioxidize</a:t>
            </a:r>
            <a:r>
              <a:rPr lang="en-US" dirty="0">
                <a:solidFill>
                  <a:schemeClr val="tx1">
                    <a:lumMod val="75000"/>
                    <a:lumOff val="25000"/>
                  </a:schemeClr>
                </a:solidFill>
              </a:rPr>
              <a:t> by activating the transcription factor nuclear factor erythroid </a:t>
            </a:r>
            <a:r>
              <a:rPr lang="en-US" dirty="0" smtClean="0">
                <a:solidFill>
                  <a:schemeClr val="tx1">
                    <a:lumMod val="75000"/>
                    <a:lumOff val="25000"/>
                  </a:schemeClr>
                </a:solidFill>
              </a:rPr>
              <a:t>2-related factor </a:t>
            </a:r>
            <a:r>
              <a:rPr lang="en-US" dirty="0">
                <a:solidFill>
                  <a:schemeClr val="tx1">
                    <a:lumMod val="75000"/>
                    <a:lumOff val="25000"/>
                  </a:schemeClr>
                </a:solidFill>
              </a:rPr>
              <a:t>2 (NRF2) </a:t>
            </a:r>
            <a:endParaRPr lang="en-US" dirty="0" smtClean="0">
              <a:solidFill>
                <a:schemeClr val="tx1">
                  <a:lumMod val="75000"/>
                  <a:lumOff val="25000"/>
                </a:schemeClr>
              </a:solidFill>
            </a:endParaRPr>
          </a:p>
          <a:p>
            <a:pPr marL="285750" indent="-285750">
              <a:buClr>
                <a:srgbClr val="5A1361"/>
              </a:buClr>
              <a:buFont typeface="Wingdings" panose="05000000000000000000" pitchFamily="2" charset="2"/>
              <a:buChar char="§"/>
            </a:pPr>
            <a:r>
              <a:rPr lang="en-US" b="1" dirty="0" smtClean="0">
                <a:solidFill>
                  <a:srgbClr val="5A1361"/>
                </a:solidFill>
              </a:rPr>
              <a:t>Direct </a:t>
            </a:r>
            <a:r>
              <a:rPr lang="en-US" b="1" dirty="0">
                <a:solidFill>
                  <a:srgbClr val="5A1361"/>
                </a:solidFill>
              </a:rPr>
              <a:t>GLP1 action at the hypothalamus, ovaries, and/or </a:t>
            </a:r>
            <a:r>
              <a:rPr lang="en-US" b="1" dirty="0" smtClean="0">
                <a:solidFill>
                  <a:srgbClr val="5A1361"/>
                </a:solidFill>
              </a:rPr>
              <a:t>uterus: a </a:t>
            </a:r>
            <a:r>
              <a:rPr lang="en-US" dirty="0" smtClean="0">
                <a:solidFill>
                  <a:schemeClr val="tx1">
                    <a:lumMod val="75000"/>
                    <a:lumOff val="25000"/>
                  </a:schemeClr>
                </a:solidFill>
              </a:rPr>
              <a:t>substantial </a:t>
            </a:r>
            <a:r>
              <a:rPr lang="en-US" dirty="0">
                <a:solidFill>
                  <a:schemeClr val="tx1">
                    <a:lumMod val="75000"/>
                    <a:lumOff val="25000"/>
                  </a:schemeClr>
                </a:solidFill>
              </a:rPr>
              <a:t>amount of emerging data, mostly </a:t>
            </a:r>
            <a:r>
              <a:rPr lang="en-US" dirty="0" smtClean="0">
                <a:solidFill>
                  <a:schemeClr val="tx1">
                    <a:lumMod val="75000"/>
                    <a:lumOff val="25000"/>
                  </a:schemeClr>
                </a:solidFill>
              </a:rPr>
              <a:t>preclinical</a:t>
            </a:r>
            <a:r>
              <a:rPr lang="en-US" dirty="0">
                <a:solidFill>
                  <a:schemeClr val="tx1">
                    <a:lumMod val="75000"/>
                    <a:lumOff val="25000"/>
                  </a:schemeClr>
                </a:solidFill>
              </a:rPr>
              <a:t>, suggests that GLP1 agonists also </a:t>
            </a:r>
            <a:r>
              <a:rPr lang="en-US" dirty="0" smtClean="0">
                <a:solidFill>
                  <a:schemeClr val="tx1">
                    <a:lumMod val="75000"/>
                    <a:lumOff val="25000"/>
                  </a:schemeClr>
                </a:solidFill>
              </a:rPr>
              <a:t>have direct </a:t>
            </a:r>
            <a:r>
              <a:rPr lang="en-US" dirty="0">
                <a:solidFill>
                  <a:schemeClr val="tx1">
                    <a:lumMod val="75000"/>
                    <a:lumOff val="25000"/>
                  </a:schemeClr>
                </a:solidFill>
              </a:rPr>
              <a:t>beneficial effects on reproductive </a:t>
            </a:r>
            <a:r>
              <a:rPr lang="en-US" dirty="0" smtClean="0">
                <a:solidFill>
                  <a:schemeClr val="tx1">
                    <a:lumMod val="75000"/>
                    <a:lumOff val="25000"/>
                  </a:schemeClr>
                </a:solidFill>
              </a:rPr>
              <a:t>health independent </a:t>
            </a:r>
            <a:r>
              <a:rPr lang="en-US" dirty="0">
                <a:solidFill>
                  <a:schemeClr val="tx1">
                    <a:lumMod val="75000"/>
                    <a:lumOff val="25000"/>
                  </a:schemeClr>
                </a:solidFill>
              </a:rPr>
              <a:t>of weight loss</a:t>
            </a:r>
          </a:p>
          <a:p>
            <a:pPr marL="285750" lvl="0" indent="-285750">
              <a:buClr>
                <a:srgbClr val="5A1361"/>
              </a:buClr>
              <a:buFont typeface="Wingdings" panose="05000000000000000000" pitchFamily="2" charset="2"/>
              <a:buChar char="§"/>
            </a:pPr>
            <a:endParaRPr lang="en-US" dirty="0" smtClean="0">
              <a:solidFill>
                <a:schemeClr val="tx1">
                  <a:lumMod val="75000"/>
                  <a:lumOff val="25000"/>
                </a:schemeClr>
              </a:solidFill>
            </a:endParaRPr>
          </a:p>
        </p:txBody>
      </p:sp>
      <p:sp>
        <p:nvSpPr>
          <p:cNvPr id="5" name="Text Box 5">
            <a:extLst>
              <a:ext uri="{FF2B5EF4-FFF2-40B4-BE49-F238E27FC236}">
                <a16:creationId xmlns:a16="http://schemas.microsoft.com/office/drawing/2014/main" id="{CAEEC9C8-D6E2-05AD-75F4-B82ABC9A2DF3}"/>
              </a:ext>
            </a:extLst>
          </p:cNvPr>
          <p:cNvSpPr txBox="1">
            <a:spLocks noChangeArrowheads="1"/>
          </p:cNvSpPr>
          <p:nvPr/>
        </p:nvSpPr>
        <p:spPr bwMode="auto">
          <a:xfrm>
            <a:off x="0" y="5850000"/>
            <a:ext cx="121741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sz="1600" b="1" dirty="0" smtClean="0">
                <a:solidFill>
                  <a:srgbClr val="909090"/>
                </a:solidFill>
                <a:latin typeface="Arial Narrow" panose="020B0606020202030204" pitchFamily="34" charset="0"/>
                <a:cs typeface="Arial" panose="020B0604020202020204" pitchFamily="34" charset="0"/>
              </a:rPr>
              <a:t>Coudwell m, Tidwell A.J, et al</a:t>
            </a:r>
            <a:endParaRPr lang="en-US" altLang="it-IT" sz="1600" b="1" dirty="0">
              <a:solidFill>
                <a:srgbClr val="909090"/>
              </a:solidFill>
              <a:latin typeface="Arial Narrow" panose="020B0606020202030204" pitchFamily="34" charset="0"/>
              <a:cs typeface="Arial" panose="020B0604020202020204" pitchFamily="34" charset="0"/>
            </a:endParaRPr>
          </a:p>
          <a:p>
            <a:pPr lvl="0" algn="r" defTabSz="457200" fontAlgn="base">
              <a:spcBef>
                <a:spcPct val="0"/>
              </a:spcBef>
              <a:spcAft>
                <a:spcPct val="0"/>
              </a:spcAft>
              <a:defRPr/>
            </a:pPr>
            <a:r>
              <a:rPr lang="en-US" altLang="it-IT" sz="1600" i="1" dirty="0" smtClean="0">
                <a:solidFill>
                  <a:srgbClr val="909090"/>
                </a:solidFill>
                <a:latin typeface="Arial Narrow" panose="020B0606020202030204" pitchFamily="34" charset="0"/>
                <a:cs typeface="Arial" panose="020B0604020202020204" pitchFamily="34" charset="0"/>
              </a:rPr>
              <a:t>14 July2025</a:t>
            </a:r>
            <a:r>
              <a:rPr lang="en-US" altLang="it-IT" sz="1600" i="1" dirty="0">
                <a:solidFill>
                  <a:srgbClr val="909090"/>
                </a:solidFill>
                <a:latin typeface="Arial Narrow" panose="020B0606020202030204" pitchFamily="34" charset="0"/>
                <a:cs typeface="Arial" panose="020B0604020202020204" pitchFamily="34" charset="0"/>
              </a:rPr>
              <a:t>, </a:t>
            </a:r>
            <a:r>
              <a:rPr lang="en-US" altLang="it-IT" sz="1600" i="1" dirty="0" smtClean="0">
                <a:solidFill>
                  <a:srgbClr val="909090"/>
                </a:solidFill>
                <a:latin typeface="Arial Narrow" panose="020B0606020202030204" pitchFamily="34" charset="0"/>
                <a:cs typeface="Arial" panose="020B0604020202020204" pitchFamily="34" charset="0"/>
              </a:rPr>
              <a:t>Effect of GLP-1 Agonist on Reproduction, The Journal of Clinical </a:t>
            </a:r>
            <a:r>
              <a:rPr lang="en-US" altLang="it-IT" sz="1600" i="1" dirty="0" err="1" smtClean="0">
                <a:solidFill>
                  <a:srgbClr val="909090"/>
                </a:solidFill>
                <a:latin typeface="Arial Narrow" panose="020B0606020202030204" pitchFamily="34" charset="0"/>
                <a:cs typeface="Arial" panose="020B0604020202020204" pitchFamily="34" charset="0"/>
              </a:rPr>
              <a:t>Endocrinolgy</a:t>
            </a:r>
            <a:r>
              <a:rPr lang="en-US" altLang="it-IT" sz="1600" i="1" dirty="0" smtClean="0">
                <a:solidFill>
                  <a:srgbClr val="909090"/>
                </a:solidFill>
                <a:latin typeface="Arial Narrow" panose="020B0606020202030204" pitchFamily="34" charset="0"/>
                <a:cs typeface="Arial" panose="020B0604020202020204" pitchFamily="34" charset="0"/>
              </a:rPr>
              <a:t> &amp; Metabolism </a:t>
            </a:r>
          </a:p>
          <a:p>
            <a:pPr lvl="0" algn="r" defTabSz="457200" fontAlgn="base">
              <a:spcBef>
                <a:spcPct val="0"/>
              </a:spcBef>
              <a:spcAft>
                <a:spcPct val="0"/>
              </a:spcAft>
              <a:defRPr/>
            </a:pPr>
            <a:r>
              <a:rPr lang="en-US" altLang="it-IT" sz="1600" i="1" dirty="0" smtClean="0">
                <a:solidFill>
                  <a:srgbClr val="909090"/>
                </a:solidFill>
                <a:latin typeface="Arial Narrow" panose="020B0606020202030204" pitchFamily="34" charset="0"/>
                <a:cs typeface="Arial" panose="020B0604020202020204" pitchFamily="34" charset="0"/>
              </a:rPr>
              <a:t>https://doi.org/10,1210/clinem/dgaf/401</a:t>
            </a:r>
            <a:endParaRPr lang="en-US" altLang="it-IT" sz="1600" i="1" dirty="0">
              <a:solidFill>
                <a:srgbClr val="909090"/>
              </a:solidFill>
              <a:latin typeface="Arial Narrow" panose="020B0606020202030204" pitchFamily="34" charset="0"/>
              <a:cs typeface="Arial" panose="020B0604020202020204" pitchFamily="34" charset="0"/>
            </a:endParaRPr>
          </a:p>
        </p:txBody>
      </p:sp>
      <p:pic>
        <p:nvPicPr>
          <p:cNvPr id="4" name="Immagine 3"/>
          <p:cNvPicPr>
            <a:picLocks noChangeAspect="1"/>
          </p:cNvPicPr>
          <p:nvPr/>
        </p:nvPicPr>
        <p:blipFill>
          <a:blip r:embed="rId4"/>
          <a:stretch>
            <a:fillRect/>
          </a:stretch>
        </p:blipFill>
        <p:spPr>
          <a:xfrm>
            <a:off x="14282" y="1013791"/>
            <a:ext cx="6634994" cy="4733149"/>
          </a:xfrm>
          <a:prstGeom prst="rect">
            <a:avLst/>
          </a:prstGeom>
        </p:spPr>
      </p:pic>
    </p:spTree>
    <p:extLst>
      <p:ext uri="{BB962C8B-B14F-4D97-AF65-F5344CB8AC3E}">
        <p14:creationId xmlns:p14="http://schemas.microsoft.com/office/powerpoint/2010/main" val="9469770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C16D063-F74F-4252-85FF-07225AC975CA}"/>
              </a:ext>
            </a:extLst>
          </p:cNvPr>
          <p:cNvSpPr/>
          <p:nvPr/>
        </p:nvSpPr>
        <p:spPr>
          <a:xfrm>
            <a:off x="0" y="1020288"/>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804923"/>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2438400" y="133665"/>
            <a:ext cx="9614733" cy="707886"/>
          </a:xfrm>
          <a:prstGeom prst="rect">
            <a:avLst/>
          </a:prstGeom>
          <a:noFill/>
          <a:ln w="9525">
            <a:noFill/>
            <a:miter lim="800000"/>
            <a:headEnd/>
            <a:tailEnd/>
          </a:ln>
        </p:spPr>
        <p:txBody>
          <a:bodyPr wrap="square" lIns="216000" rIns="28800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lang="it-IT" altLang="it-IT" sz="4000" dirty="0" smtClean="0">
                <a:solidFill>
                  <a:srgbClr val="633075"/>
                </a:solidFill>
                <a:latin typeface="Arial Narrow" pitchFamily="34" charset="0"/>
                <a:cs typeface="Helvetica" pitchFamily="34" charset="0"/>
              </a:rPr>
              <a:t>GLP-1 RA</a:t>
            </a:r>
            <a:r>
              <a:rPr kumimoji="0" lang="it-IT" altLang="it-IT" sz="40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 </a:t>
            </a:r>
            <a:r>
              <a:rPr kumimoji="0" lang="it-IT" altLang="it-IT" sz="4000" b="0" i="0" u="none" strike="noStrike" kern="1200" cap="none" spc="0" normalizeH="0" baseline="0" noProof="0" dirty="0" err="1" smtClean="0">
                <a:ln>
                  <a:noFill/>
                </a:ln>
                <a:solidFill>
                  <a:srgbClr val="633075"/>
                </a:solidFill>
                <a:effectLst/>
                <a:uLnTx/>
                <a:uFillTx/>
                <a:latin typeface="Arial Narrow" pitchFamily="34" charset="0"/>
                <a:ea typeface="+mn-ea"/>
                <a:cs typeface="Helvetica" pitchFamily="34" charset="0"/>
              </a:rPr>
              <a:t>Indirects</a:t>
            </a:r>
            <a:r>
              <a:rPr kumimoji="0" lang="it-IT" altLang="it-IT" sz="4000" b="0" i="0" u="none" strike="noStrike" kern="1200" cap="none" spc="0" normalizeH="0" noProof="0" dirty="0" smtClean="0">
                <a:ln>
                  <a:noFill/>
                </a:ln>
                <a:solidFill>
                  <a:srgbClr val="633075"/>
                </a:solidFill>
                <a:effectLst/>
                <a:uLnTx/>
                <a:uFillTx/>
                <a:latin typeface="Arial Narrow" pitchFamily="34" charset="0"/>
                <a:ea typeface="+mn-ea"/>
                <a:cs typeface="Helvetica" pitchFamily="34" charset="0"/>
              </a:rPr>
              <a:t> </a:t>
            </a:r>
            <a:r>
              <a:rPr kumimoji="0" lang="it-IT" altLang="it-IT" sz="4000" b="0" i="0" u="none" strike="noStrike" kern="1200" cap="none" spc="0" normalizeH="0" noProof="0" dirty="0" err="1" smtClean="0">
                <a:ln>
                  <a:noFill/>
                </a:ln>
                <a:solidFill>
                  <a:srgbClr val="633075"/>
                </a:solidFill>
                <a:effectLst/>
                <a:uLnTx/>
                <a:uFillTx/>
                <a:latin typeface="Arial Narrow" pitchFamily="34" charset="0"/>
                <a:ea typeface="+mn-ea"/>
                <a:cs typeface="Helvetica" pitchFamily="34" charset="0"/>
              </a:rPr>
              <a:t>effects</a:t>
            </a:r>
            <a:r>
              <a:rPr kumimoji="0" lang="it-IT" altLang="it-IT" sz="4000" b="0" i="0" u="none" strike="noStrike" kern="1200" cap="none" spc="0" normalizeH="0" noProof="0" dirty="0" smtClean="0">
                <a:ln>
                  <a:noFill/>
                </a:ln>
                <a:solidFill>
                  <a:srgbClr val="633075"/>
                </a:solidFill>
                <a:effectLst/>
                <a:uLnTx/>
                <a:uFillTx/>
                <a:latin typeface="Arial Narrow" pitchFamily="34" charset="0"/>
                <a:ea typeface="+mn-ea"/>
                <a:cs typeface="Helvetica" pitchFamily="34" charset="0"/>
              </a:rPr>
              <a:t>: </a:t>
            </a:r>
            <a:r>
              <a:rPr kumimoji="0" lang="it-IT" altLang="it-IT" sz="4000" b="0" i="0" u="none" strike="noStrike" kern="1200" cap="none" spc="0" normalizeH="0" noProof="0" dirty="0" err="1" smtClean="0">
                <a:ln>
                  <a:noFill/>
                </a:ln>
                <a:solidFill>
                  <a:srgbClr val="633075"/>
                </a:solidFill>
                <a:effectLst/>
                <a:uLnTx/>
                <a:uFillTx/>
                <a:latin typeface="Arial Narrow" pitchFamily="34" charset="0"/>
                <a:ea typeface="+mn-ea"/>
                <a:cs typeface="Helvetica" pitchFamily="34" charset="0"/>
              </a:rPr>
              <a:t>weight</a:t>
            </a:r>
            <a:r>
              <a:rPr kumimoji="0" lang="it-IT" altLang="it-IT" sz="4000" b="0" i="0" u="none" strike="noStrike" kern="1200" cap="none" spc="0" normalizeH="0" noProof="0" dirty="0" smtClean="0">
                <a:ln>
                  <a:noFill/>
                </a:ln>
                <a:solidFill>
                  <a:srgbClr val="633075"/>
                </a:solidFill>
                <a:effectLst/>
                <a:uLnTx/>
                <a:uFillTx/>
                <a:latin typeface="Arial Narrow" pitchFamily="34" charset="0"/>
                <a:ea typeface="+mn-ea"/>
                <a:cs typeface="Helvetica" pitchFamily="34" charset="0"/>
              </a:rPr>
              <a:t> </a:t>
            </a:r>
            <a:r>
              <a:rPr kumimoji="0" lang="it-IT" altLang="it-IT" sz="4000" b="0" i="0" u="none" strike="noStrike" kern="1200" cap="none" spc="0" normalizeH="0" noProof="0" dirty="0" err="1" smtClean="0">
                <a:ln>
                  <a:noFill/>
                </a:ln>
                <a:solidFill>
                  <a:srgbClr val="633075"/>
                </a:solidFill>
                <a:effectLst/>
                <a:uLnTx/>
                <a:uFillTx/>
                <a:latin typeface="Arial Narrow" pitchFamily="34" charset="0"/>
                <a:ea typeface="+mn-ea"/>
                <a:cs typeface="Helvetica" pitchFamily="34" charset="0"/>
              </a:rPr>
              <a:t>loss</a:t>
            </a:r>
            <a:endParaRPr kumimoji="0" lang="it-IT" altLang="it-IT" sz="40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grpSp>
        <p:nvGrpSpPr>
          <p:cNvPr id="21" name="Gruppo 20">
            <a:extLst>
              <a:ext uri="{FF2B5EF4-FFF2-40B4-BE49-F238E27FC236}">
                <a16:creationId xmlns:a16="http://schemas.microsoft.com/office/drawing/2014/main" id="{34392C43-CAF7-DC1D-D83B-D43898BA558E}"/>
              </a:ext>
            </a:extLst>
          </p:cNvPr>
          <p:cNvGrpSpPr/>
          <p:nvPr/>
        </p:nvGrpSpPr>
        <p:grpSpPr>
          <a:xfrm>
            <a:off x="14813592" y="3817761"/>
            <a:ext cx="2658141" cy="2764100"/>
            <a:chOff x="7783031" y="1786635"/>
            <a:chExt cx="2658141" cy="2764100"/>
          </a:xfrm>
        </p:grpSpPr>
        <p:sp>
          <p:nvSpPr>
            <p:cNvPr id="17" name="Ovale 16">
              <a:extLst>
                <a:ext uri="{FF2B5EF4-FFF2-40B4-BE49-F238E27FC236}">
                  <a16:creationId xmlns:a16="http://schemas.microsoft.com/office/drawing/2014/main" id="{4DB7E782-DE9D-D35A-FDC3-49784319259B}"/>
                </a:ext>
              </a:extLst>
            </p:cNvPr>
            <p:cNvSpPr/>
            <p:nvPr/>
          </p:nvSpPr>
          <p:spPr>
            <a:xfrm>
              <a:off x="7783031" y="1786635"/>
              <a:ext cx="2658141" cy="2764100"/>
            </a:xfrm>
            <a:prstGeom prst="ellipse">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Elemento grafico 18" descr="Ricerca cartelle con riempimento a tinta unita">
              <a:extLst>
                <a:ext uri="{FF2B5EF4-FFF2-40B4-BE49-F238E27FC236}">
                  <a16:creationId xmlns:a16="http://schemas.microsoft.com/office/drawing/2014/main" id="{8ED032DD-43C4-DEF6-5A17-7D9041080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8242757" y="2299341"/>
              <a:ext cx="1738688" cy="1738688"/>
            </a:xfrm>
            <a:prstGeom prst="rect">
              <a:avLst/>
            </a:prstGeom>
          </p:spPr>
        </p:pic>
      </p:grpSp>
      <p:grpSp>
        <p:nvGrpSpPr>
          <p:cNvPr id="32" name="Gruppo 31">
            <a:extLst>
              <a:ext uri="{FF2B5EF4-FFF2-40B4-BE49-F238E27FC236}">
                <a16:creationId xmlns:a16="http://schemas.microsoft.com/office/drawing/2014/main" id="{F3AB6038-339B-EE71-152B-3FB642DFBEDB}"/>
              </a:ext>
            </a:extLst>
          </p:cNvPr>
          <p:cNvGrpSpPr/>
          <p:nvPr/>
        </p:nvGrpSpPr>
        <p:grpSpPr>
          <a:xfrm>
            <a:off x="192922" y="2530501"/>
            <a:ext cx="11785784" cy="3274422"/>
            <a:chOff x="116310" y="2534502"/>
            <a:chExt cx="5966874" cy="1771638"/>
          </a:xfrm>
        </p:grpSpPr>
        <p:pic>
          <p:nvPicPr>
            <p:cNvPr id="3" name="Immagine 2">
              <a:extLst>
                <a:ext uri="{FF2B5EF4-FFF2-40B4-BE49-F238E27FC236}">
                  <a16:creationId xmlns:a16="http://schemas.microsoft.com/office/drawing/2014/main" id="{659012F5-E545-6CD7-76B6-72FA8E33398E}"/>
                </a:ext>
              </a:extLst>
            </p:cNvPr>
            <p:cNvPicPr>
              <a:picLocks noChangeAspect="1"/>
            </p:cNvPicPr>
            <p:nvPr/>
          </p:nvPicPr>
          <p:blipFill>
            <a:blip r:embed="rId5"/>
            <a:stretch>
              <a:fillRect/>
            </a:stretch>
          </p:blipFill>
          <p:spPr>
            <a:xfrm>
              <a:off x="116310" y="2929689"/>
              <a:ext cx="855274" cy="890584"/>
            </a:xfrm>
            <a:prstGeom prst="rect">
              <a:avLst/>
            </a:prstGeom>
          </p:spPr>
        </p:pic>
        <p:sp>
          <p:nvSpPr>
            <p:cNvPr id="4" name="CasellaDiTesto 3">
              <a:extLst>
                <a:ext uri="{FF2B5EF4-FFF2-40B4-BE49-F238E27FC236}">
                  <a16:creationId xmlns:a16="http://schemas.microsoft.com/office/drawing/2014/main" id="{C1D4F3D8-7A3A-CC75-2189-1FCCD9D8B270}"/>
                </a:ext>
              </a:extLst>
            </p:cNvPr>
            <p:cNvSpPr txBox="1"/>
            <p:nvPr/>
          </p:nvSpPr>
          <p:spPr>
            <a:xfrm>
              <a:off x="1433791" y="2534502"/>
              <a:ext cx="4633243" cy="548639"/>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The HPO </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axis regulates the release of reproductive hormones such as </a:t>
              </a:r>
              <a:r>
                <a:rPr kumimoji="0" lang="en-US" sz="18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GnRH</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LH, FSH, </a:t>
              </a:r>
              <a:r>
                <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estrogen, and </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progesterone. These hormones operate together to promote normal ovulation </a:t>
              </a:r>
              <a:r>
                <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and prepare </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the uterine lining for implantation</a:t>
              </a:r>
              <a:endParaRPr kumimoji="0" lang="en-US" sz="1800" b="1" i="0" u="none" strike="noStrike" kern="1200" cap="none" spc="0" normalizeH="0" baseline="0" noProof="0" dirty="0">
                <a:ln>
                  <a:noFill/>
                </a:ln>
                <a:solidFill>
                  <a:srgbClr val="633075"/>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164E1121-BD52-9C5E-E8FC-605C31C15816}"/>
                </a:ext>
              </a:extLst>
            </p:cNvPr>
            <p:cNvSpPr txBox="1"/>
            <p:nvPr/>
          </p:nvSpPr>
          <p:spPr>
            <a:xfrm>
              <a:off x="1433791" y="3174926"/>
              <a:ext cx="4649392" cy="713230"/>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However, in obese women, extra </a:t>
              </a:r>
              <a:r>
                <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adipose tissue </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creates high amounts of estrogen, which disrupts the HPO axis’s regular </a:t>
              </a:r>
              <a:r>
                <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feedback processes</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As a result, </a:t>
              </a:r>
              <a:r>
                <a:rPr kumimoji="0" lang="en-US" sz="18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GnRH</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production becomes dysregulated, causing altered LH </a:t>
              </a:r>
              <a:r>
                <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and FSH </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secretion patterns, resulting in irregular ovulation or anovulation</a:t>
              </a:r>
            </a:p>
          </p:txBody>
        </p:sp>
        <p:sp>
          <p:nvSpPr>
            <p:cNvPr id="8" name="CasellaDiTesto 7">
              <a:extLst>
                <a:ext uri="{FF2B5EF4-FFF2-40B4-BE49-F238E27FC236}">
                  <a16:creationId xmlns:a16="http://schemas.microsoft.com/office/drawing/2014/main" id="{8EEA54E8-4456-7B12-0D0E-E732365B982B}"/>
                </a:ext>
              </a:extLst>
            </p:cNvPr>
            <p:cNvSpPr txBox="1"/>
            <p:nvPr/>
          </p:nvSpPr>
          <p:spPr>
            <a:xfrm>
              <a:off x="1433792" y="3922093"/>
              <a:ext cx="4649392" cy="384047"/>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Excess </a:t>
              </a:r>
              <a:r>
                <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estrogen from </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adipose tissue inhibits FSH production, inhibiting the formation and maturity </a:t>
              </a:r>
              <a:r>
                <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of ovarian </a:t>
              </a: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follicles required for ovulation</a:t>
              </a:r>
            </a:p>
          </p:txBody>
        </p:sp>
        <p:cxnSp>
          <p:nvCxnSpPr>
            <p:cNvPr id="14" name="Connettore a gomito 13">
              <a:extLst>
                <a:ext uri="{FF2B5EF4-FFF2-40B4-BE49-F238E27FC236}">
                  <a16:creationId xmlns:a16="http://schemas.microsoft.com/office/drawing/2014/main" id="{B810AB87-A0A4-5D50-88CD-D0AF30A538DA}"/>
                </a:ext>
              </a:extLst>
            </p:cNvPr>
            <p:cNvCxnSpPr>
              <a:cxnSpLocks/>
              <a:stCxn id="8" idx="1"/>
              <a:endCxn id="4" idx="1"/>
            </p:cNvCxnSpPr>
            <p:nvPr/>
          </p:nvCxnSpPr>
          <p:spPr>
            <a:xfrm rot="10800000">
              <a:off x="1433791" y="2808822"/>
              <a:ext cx="1" cy="1305295"/>
            </a:xfrm>
            <a:prstGeom prst="bentConnector3">
              <a:avLst>
                <a:gd name="adj1" fmla="val 11430100000"/>
              </a:avLst>
            </a:prstGeom>
            <a:ln>
              <a:solidFill>
                <a:srgbClr val="63307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FCB4CED3-22BE-F88A-68F3-5CF72385F22F}"/>
                </a:ext>
              </a:extLst>
            </p:cNvPr>
            <p:cNvCxnSpPr>
              <a:cxnSpLocks/>
              <a:stCxn id="3" idx="3"/>
              <a:endCxn id="7" idx="1"/>
            </p:cNvCxnSpPr>
            <p:nvPr/>
          </p:nvCxnSpPr>
          <p:spPr>
            <a:xfrm>
              <a:off x="971584" y="3374981"/>
              <a:ext cx="462207" cy="156560"/>
            </a:xfrm>
            <a:prstGeom prst="line">
              <a:avLst/>
            </a:prstGeom>
            <a:ln>
              <a:solidFill>
                <a:srgbClr val="633075"/>
              </a:solidFill>
              <a:tailEnd type="oval"/>
            </a:ln>
          </p:spPr>
          <p:style>
            <a:lnRef idx="1">
              <a:schemeClr val="accent1"/>
            </a:lnRef>
            <a:fillRef idx="0">
              <a:schemeClr val="accent1"/>
            </a:fillRef>
            <a:effectRef idx="0">
              <a:schemeClr val="accent1"/>
            </a:effectRef>
            <a:fontRef idx="minor">
              <a:schemeClr val="tx1"/>
            </a:fontRef>
          </p:style>
        </p:cxnSp>
      </p:grpSp>
      <p:sp>
        <p:nvSpPr>
          <p:cNvPr id="31" name="Rettangolo 30">
            <a:extLst>
              <a:ext uri="{FF2B5EF4-FFF2-40B4-BE49-F238E27FC236}">
                <a16:creationId xmlns:a16="http://schemas.microsoft.com/office/drawing/2014/main" id="{93D49E41-D109-898B-B6F5-688996562FA4}"/>
              </a:ext>
            </a:extLst>
          </p:cNvPr>
          <p:cNvSpPr/>
          <p:nvPr/>
        </p:nvSpPr>
        <p:spPr>
          <a:xfrm>
            <a:off x="138224" y="1281039"/>
            <a:ext cx="11914909" cy="921481"/>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Obesity causes infertility primarily through hormonal imbalance, namely in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hypothalamic–pituitary–ovarian (HPO) axis, which affects reproductive function.</a:t>
            </a:r>
          </a:p>
        </p:txBody>
      </p:sp>
      <p:sp>
        <p:nvSpPr>
          <p:cNvPr id="11" name="Rettangolo 10"/>
          <p:cNvSpPr/>
          <p:nvPr/>
        </p:nvSpPr>
        <p:spPr>
          <a:xfrm>
            <a:off x="5769940" y="6091345"/>
            <a:ext cx="6096000" cy="523220"/>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a:t>
            </a:r>
            <a:r>
              <a:rPr kumimoji="0" lang="en-US" altLang="it-IT" sz="1400" b="1" i="0"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Moustakli</a:t>
            </a:r>
            <a:r>
              <a:rPr kumimoji="0" lang="en-US" altLang="it-IT" sz="14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E.; </a:t>
            </a:r>
            <a:r>
              <a:rPr kumimoji="0" lang="en-US" altLang="it-IT" sz="1400" b="1" i="0"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Zikopoulos</a:t>
            </a:r>
            <a:r>
              <a:rPr kumimoji="0" lang="en-US" altLang="it-IT" sz="14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A, et al.</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Evolution of Minimally Invasive </a:t>
            </a:r>
            <a:r>
              <a:rPr kumimoji="0" lang="en-US" altLang="it-IT" sz="14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andNon</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-Invasive Preimplantation Genetic Testing: An Overview. J. </a:t>
            </a:r>
            <a:r>
              <a:rPr kumimoji="0" lang="en-US" altLang="it-IT" sz="14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Clin</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Med. 2024, 13, 2160.</a:t>
            </a:r>
          </a:p>
        </p:txBody>
      </p:sp>
    </p:spTree>
    <p:extLst>
      <p:ext uri="{BB962C8B-B14F-4D97-AF65-F5344CB8AC3E}">
        <p14:creationId xmlns:p14="http://schemas.microsoft.com/office/powerpoint/2010/main" val="11245644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C16D063-F74F-4252-85FF-07225AC975CA}"/>
              </a:ext>
            </a:extLst>
          </p:cNvPr>
          <p:cNvSpPr/>
          <p:nvPr/>
        </p:nvSpPr>
        <p:spPr>
          <a:xfrm>
            <a:off x="0" y="1020288"/>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804061"/>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534510" y="228428"/>
            <a:ext cx="10494489" cy="707886"/>
          </a:xfrm>
          <a:prstGeom prst="rect">
            <a:avLst/>
          </a:prstGeom>
          <a:noFill/>
          <a:ln w="9525">
            <a:noFill/>
            <a:miter lim="800000"/>
            <a:headEnd/>
            <a:tailEnd/>
          </a:ln>
        </p:spPr>
        <p:txBody>
          <a:bodyPr wrap="square" lIns="216000" rIns="288000">
            <a:spAutoFit/>
          </a:bodyPr>
          <a:lstStyle/>
          <a:p>
            <a:pPr lvl="1" algn="r"/>
            <a:r>
              <a:rPr lang="en-US" altLang="it-IT" sz="4000" dirty="0">
                <a:solidFill>
                  <a:srgbClr val="633075"/>
                </a:solidFill>
                <a:latin typeface="Arial Narrow" pitchFamily="34" charset="0"/>
                <a:cs typeface="Helvetica" pitchFamily="34" charset="0"/>
              </a:rPr>
              <a:t>GLP-1 RA </a:t>
            </a:r>
            <a:r>
              <a:rPr lang="en-US" altLang="it-IT" sz="4000" dirty="0" err="1">
                <a:solidFill>
                  <a:srgbClr val="633075"/>
                </a:solidFill>
                <a:latin typeface="Arial Narrow" pitchFamily="34" charset="0"/>
                <a:cs typeface="Helvetica" pitchFamily="34" charset="0"/>
              </a:rPr>
              <a:t>Indirects</a:t>
            </a:r>
            <a:r>
              <a:rPr lang="en-US" altLang="it-IT" sz="4000">
                <a:solidFill>
                  <a:srgbClr val="633075"/>
                </a:solidFill>
                <a:latin typeface="Arial Narrow" pitchFamily="34" charset="0"/>
                <a:cs typeface="Helvetica" pitchFamily="34" charset="0"/>
              </a:rPr>
              <a:t> </a:t>
            </a:r>
            <a:r>
              <a:rPr lang="en-US" altLang="it-IT" sz="4000" smtClean="0">
                <a:solidFill>
                  <a:srgbClr val="633075"/>
                </a:solidFill>
                <a:latin typeface="Arial Narrow" pitchFamily="34" charset="0"/>
                <a:cs typeface="Helvetica" pitchFamily="34" charset="0"/>
              </a:rPr>
              <a:t>effects</a:t>
            </a:r>
            <a:endParaRPr lang="en-US" altLang="it-IT" sz="4000" dirty="0">
              <a:solidFill>
                <a:srgbClr val="633075"/>
              </a:solidFill>
              <a:latin typeface="Arial Narrow" pitchFamily="34" charset="0"/>
              <a:cs typeface="Helvetica" pitchFamily="34" charset="0"/>
            </a:endParaRPr>
          </a:p>
        </p:txBody>
      </p:sp>
      <p:grpSp>
        <p:nvGrpSpPr>
          <p:cNvPr id="21" name="Gruppo 20">
            <a:extLst>
              <a:ext uri="{FF2B5EF4-FFF2-40B4-BE49-F238E27FC236}">
                <a16:creationId xmlns:a16="http://schemas.microsoft.com/office/drawing/2014/main" id="{34392C43-CAF7-DC1D-D83B-D43898BA558E}"/>
              </a:ext>
            </a:extLst>
          </p:cNvPr>
          <p:cNvGrpSpPr/>
          <p:nvPr/>
        </p:nvGrpSpPr>
        <p:grpSpPr>
          <a:xfrm>
            <a:off x="14813592" y="3817761"/>
            <a:ext cx="2658141" cy="2764100"/>
            <a:chOff x="7783031" y="1786635"/>
            <a:chExt cx="2658141" cy="2764100"/>
          </a:xfrm>
        </p:grpSpPr>
        <p:sp>
          <p:nvSpPr>
            <p:cNvPr id="17" name="Ovale 16">
              <a:extLst>
                <a:ext uri="{FF2B5EF4-FFF2-40B4-BE49-F238E27FC236}">
                  <a16:creationId xmlns:a16="http://schemas.microsoft.com/office/drawing/2014/main" id="{4DB7E782-DE9D-D35A-FDC3-49784319259B}"/>
                </a:ext>
              </a:extLst>
            </p:cNvPr>
            <p:cNvSpPr/>
            <p:nvPr/>
          </p:nvSpPr>
          <p:spPr>
            <a:xfrm>
              <a:off x="7783031" y="1786635"/>
              <a:ext cx="2658141" cy="2764100"/>
            </a:xfrm>
            <a:prstGeom prst="ellipse">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Elemento grafico 18" descr="Ricerca cartelle con riempimento a tinta unita">
              <a:extLst>
                <a:ext uri="{FF2B5EF4-FFF2-40B4-BE49-F238E27FC236}">
                  <a16:creationId xmlns:a16="http://schemas.microsoft.com/office/drawing/2014/main" id="{8ED032DD-43C4-DEF6-5A17-7D9041080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8242757" y="2299341"/>
              <a:ext cx="1738688" cy="1738688"/>
            </a:xfrm>
            <a:prstGeom prst="rect">
              <a:avLst/>
            </a:prstGeom>
          </p:spPr>
        </p:pic>
      </p:grpSp>
      <p:graphicFrame>
        <p:nvGraphicFramePr>
          <p:cNvPr id="6" name="Tabella 6">
            <a:extLst>
              <a:ext uri="{FF2B5EF4-FFF2-40B4-BE49-F238E27FC236}">
                <a16:creationId xmlns:a16="http://schemas.microsoft.com/office/drawing/2014/main" id="{276F273D-DEF9-93D0-DB58-75FC9FD968E2}"/>
              </a:ext>
            </a:extLst>
          </p:cNvPr>
          <p:cNvGraphicFramePr>
            <a:graphicFrameLocks noGrp="1"/>
          </p:cNvGraphicFramePr>
          <p:nvPr>
            <p:extLst/>
          </p:nvPr>
        </p:nvGraphicFramePr>
        <p:xfrm>
          <a:off x="6170255" y="1727617"/>
          <a:ext cx="5999963" cy="3819743"/>
        </p:xfrm>
        <a:graphic>
          <a:graphicData uri="http://schemas.openxmlformats.org/drawingml/2006/table">
            <a:tbl>
              <a:tblPr firstRow="1" bandRow="1">
                <a:tableStyleId>{5C22544A-7EE6-4342-B048-85BDC9FD1C3A}</a:tableStyleId>
              </a:tblPr>
              <a:tblGrid>
                <a:gridCol w="2148305">
                  <a:extLst>
                    <a:ext uri="{9D8B030D-6E8A-4147-A177-3AD203B41FA5}">
                      <a16:colId xmlns:a16="http://schemas.microsoft.com/office/drawing/2014/main" val="4196391530"/>
                    </a:ext>
                  </a:extLst>
                </a:gridCol>
                <a:gridCol w="3851658">
                  <a:extLst>
                    <a:ext uri="{9D8B030D-6E8A-4147-A177-3AD203B41FA5}">
                      <a16:colId xmlns:a16="http://schemas.microsoft.com/office/drawing/2014/main" val="2869821045"/>
                    </a:ext>
                  </a:extLst>
                </a:gridCol>
              </a:tblGrid>
              <a:tr h="649823">
                <a:tc gridSpan="2">
                  <a:txBody>
                    <a:bodyPr/>
                    <a:lstStyle/>
                    <a:p>
                      <a:pPr algn="ctr"/>
                      <a:r>
                        <a:rPr lang="it-IT" sz="2200" b="1" dirty="0" err="1" smtClean="0"/>
                        <a:t>Persistent</a:t>
                      </a:r>
                      <a:r>
                        <a:rPr lang="it-IT" sz="2200" b="1" baseline="0" dirty="0" smtClean="0"/>
                        <a:t> </a:t>
                      </a:r>
                      <a:r>
                        <a:rPr lang="it-IT" sz="2200" b="1" baseline="0" dirty="0" err="1" smtClean="0"/>
                        <a:t>low</a:t>
                      </a:r>
                      <a:r>
                        <a:rPr lang="it-IT" sz="2200" b="1" baseline="0" dirty="0" smtClean="0"/>
                        <a:t>-grade </a:t>
                      </a:r>
                      <a:r>
                        <a:rPr lang="it-IT" sz="2200" b="1" baseline="0" dirty="0" err="1" smtClean="0"/>
                        <a:t>inflammation</a:t>
                      </a:r>
                      <a:endParaRPr lang="it-IT" sz="2200" b="1" dirty="0"/>
                    </a:p>
                  </a:txBody>
                  <a:tcPr anchor="ctr">
                    <a:solidFill>
                      <a:srgbClr val="633075"/>
                    </a:solidFill>
                  </a:tcPr>
                </a:tc>
                <a:tc hMerge="1">
                  <a:txBody>
                    <a:bodyPr/>
                    <a:lstStyle/>
                    <a:p>
                      <a:endParaRPr lang="it-IT" dirty="0"/>
                    </a:p>
                  </a:txBody>
                  <a:tcPr/>
                </a:tc>
                <a:extLst>
                  <a:ext uri="{0D108BD9-81ED-4DB2-BD59-A6C34878D82A}">
                    <a16:rowId xmlns:a16="http://schemas.microsoft.com/office/drawing/2014/main" val="907513427"/>
                  </a:ext>
                </a:extLst>
              </a:tr>
              <a:tr h="649823">
                <a:tc>
                  <a:txBody>
                    <a:bodyPr/>
                    <a:lstStyle/>
                    <a:p>
                      <a:pPr algn="l"/>
                      <a:r>
                        <a:rPr lang="it-IT" sz="1600" b="1" dirty="0" err="1" smtClean="0">
                          <a:solidFill>
                            <a:schemeClr val="bg2">
                              <a:lumMod val="25000"/>
                            </a:schemeClr>
                          </a:solidFill>
                        </a:rPr>
                        <a:t>Inflammatory</a:t>
                      </a:r>
                      <a:r>
                        <a:rPr lang="it-IT" sz="1600" b="1" dirty="0" smtClean="0">
                          <a:solidFill>
                            <a:schemeClr val="bg2">
                              <a:lumMod val="25000"/>
                            </a:schemeClr>
                          </a:solidFill>
                        </a:rPr>
                        <a:t> </a:t>
                      </a:r>
                      <a:r>
                        <a:rPr lang="it-IT" sz="1600" b="1" dirty="0" err="1" smtClean="0">
                          <a:solidFill>
                            <a:schemeClr val="bg2">
                              <a:lumMod val="25000"/>
                            </a:schemeClr>
                          </a:solidFill>
                        </a:rPr>
                        <a:t>cytokines</a:t>
                      </a:r>
                      <a:endParaRPr lang="it-IT" sz="1600" b="1" dirty="0">
                        <a:solidFill>
                          <a:schemeClr val="bg2">
                            <a:lumMod val="25000"/>
                          </a:schemeClr>
                        </a:solidFill>
                      </a:endParaRPr>
                    </a:p>
                  </a:txBody>
                  <a:tcPr marL="216000" anchor="ctr">
                    <a:solidFill>
                      <a:schemeClr val="bg1">
                        <a:lumMod val="95000"/>
                      </a:schemeClr>
                    </a:solidFill>
                  </a:tcPr>
                </a:tc>
                <a:tc>
                  <a:txBody>
                    <a:bodyPr/>
                    <a:lstStyle/>
                    <a:p>
                      <a:pPr algn="l"/>
                      <a:r>
                        <a:rPr lang="en-US" sz="1500" dirty="0" smtClean="0">
                          <a:solidFill>
                            <a:schemeClr val="bg2">
                              <a:lumMod val="25000"/>
                            </a:schemeClr>
                          </a:solidFill>
                        </a:rPr>
                        <a:t>Adipose tissue not only stores fat but</a:t>
                      </a:r>
                    </a:p>
                    <a:p>
                      <a:pPr algn="l"/>
                      <a:r>
                        <a:rPr lang="en-US" sz="1500" dirty="0" smtClean="0">
                          <a:solidFill>
                            <a:schemeClr val="bg2">
                              <a:lumMod val="25000"/>
                            </a:schemeClr>
                          </a:solidFill>
                        </a:rPr>
                        <a:t>also TNF-α, IL-6, and CRP. These inflammatory</a:t>
                      </a:r>
                    </a:p>
                    <a:p>
                      <a:pPr algn="l"/>
                      <a:r>
                        <a:rPr lang="en-US" sz="1500" dirty="0" smtClean="0">
                          <a:solidFill>
                            <a:schemeClr val="bg2">
                              <a:lumMod val="25000"/>
                            </a:schemeClr>
                          </a:solidFill>
                        </a:rPr>
                        <a:t>mediators have been linked to decreased </a:t>
                      </a:r>
                      <a:r>
                        <a:rPr lang="en-US" sz="1500" b="1" dirty="0" smtClean="0">
                          <a:solidFill>
                            <a:srgbClr val="5A1361"/>
                          </a:solidFill>
                        </a:rPr>
                        <a:t>ovarian function, impaired follicular growth,</a:t>
                      </a:r>
                    </a:p>
                    <a:p>
                      <a:pPr algn="l"/>
                      <a:r>
                        <a:rPr lang="en-US" sz="1500" b="1" dirty="0" smtClean="0">
                          <a:solidFill>
                            <a:srgbClr val="5A1361"/>
                          </a:solidFill>
                        </a:rPr>
                        <a:t>and disrupted endometrial receptivity</a:t>
                      </a:r>
                      <a:r>
                        <a:rPr lang="en-US" dirty="0" smtClean="0">
                          <a:solidFill>
                            <a:schemeClr val="bg2">
                              <a:lumMod val="25000"/>
                            </a:schemeClr>
                          </a:solidFill>
                        </a:rPr>
                        <a:t>.</a:t>
                      </a:r>
                      <a:endParaRPr lang="it-IT" dirty="0">
                        <a:solidFill>
                          <a:schemeClr val="bg2">
                            <a:lumMod val="25000"/>
                          </a:schemeClr>
                        </a:solidFill>
                      </a:endParaRPr>
                    </a:p>
                  </a:txBody>
                  <a:tcPr anchor="ctr">
                    <a:solidFill>
                      <a:schemeClr val="bg1">
                        <a:lumMod val="95000"/>
                      </a:schemeClr>
                    </a:solidFill>
                  </a:tcPr>
                </a:tc>
                <a:extLst>
                  <a:ext uri="{0D108BD9-81ED-4DB2-BD59-A6C34878D82A}">
                    <a16:rowId xmlns:a16="http://schemas.microsoft.com/office/drawing/2014/main" val="2739233440"/>
                  </a:ext>
                </a:extLst>
              </a:tr>
              <a:tr h="649823">
                <a:tc>
                  <a:txBody>
                    <a:bodyPr/>
                    <a:lstStyle/>
                    <a:p>
                      <a:pPr algn="l"/>
                      <a:r>
                        <a:rPr lang="it-IT" sz="1600" b="1" dirty="0" err="1" smtClean="0">
                          <a:solidFill>
                            <a:schemeClr val="bg2">
                              <a:lumMod val="25000"/>
                            </a:schemeClr>
                          </a:solidFill>
                        </a:rPr>
                        <a:t>Oxidative</a:t>
                      </a:r>
                      <a:r>
                        <a:rPr lang="it-IT" sz="1600" b="1" dirty="0" smtClean="0">
                          <a:solidFill>
                            <a:schemeClr val="bg2">
                              <a:lumMod val="25000"/>
                            </a:schemeClr>
                          </a:solidFill>
                        </a:rPr>
                        <a:t> stress</a:t>
                      </a:r>
                      <a:endParaRPr lang="it-IT" sz="1600" b="1" dirty="0">
                        <a:solidFill>
                          <a:schemeClr val="bg2">
                            <a:lumMod val="25000"/>
                          </a:schemeClr>
                        </a:solidFill>
                      </a:endParaRPr>
                    </a:p>
                  </a:txBody>
                  <a:tcPr marL="21600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2">
                              <a:lumMod val="25000"/>
                            </a:schemeClr>
                          </a:solidFill>
                        </a:rPr>
                        <a:t>can harm oocytes (eggs), diminish mitochondrial activity in follicles,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2">
                              <a:lumMod val="25000"/>
                            </a:schemeClr>
                          </a:solidFill>
                        </a:rPr>
                        <a:t>and hinder embryo implantation</a:t>
                      </a:r>
                      <a:endParaRPr lang="it-IT" sz="1600" dirty="0">
                        <a:solidFill>
                          <a:schemeClr val="bg2">
                            <a:lumMod val="25000"/>
                          </a:schemeClr>
                        </a:solidFill>
                      </a:endParaRPr>
                    </a:p>
                  </a:txBody>
                  <a:tcPr anchor="ctr">
                    <a:solidFill>
                      <a:schemeClr val="bg1">
                        <a:lumMod val="95000"/>
                      </a:schemeClr>
                    </a:solidFill>
                  </a:tcPr>
                </a:tc>
                <a:extLst>
                  <a:ext uri="{0D108BD9-81ED-4DB2-BD59-A6C34878D82A}">
                    <a16:rowId xmlns:a16="http://schemas.microsoft.com/office/drawing/2014/main" val="2717651584"/>
                  </a:ext>
                </a:extLst>
              </a:tr>
              <a:tr h="649823">
                <a:tc>
                  <a:txBody>
                    <a:bodyPr/>
                    <a:lstStyle/>
                    <a:p>
                      <a:pPr algn="l"/>
                      <a:r>
                        <a:rPr lang="en-US" sz="1600" b="1" dirty="0" smtClean="0">
                          <a:solidFill>
                            <a:schemeClr val="bg2">
                              <a:lumMod val="25000"/>
                            </a:schemeClr>
                          </a:solidFill>
                        </a:rPr>
                        <a:t>Heightened inflammatory</a:t>
                      </a:r>
                    </a:p>
                    <a:p>
                      <a:pPr algn="l"/>
                      <a:r>
                        <a:rPr lang="en-US" sz="1600" b="1" dirty="0" smtClean="0">
                          <a:solidFill>
                            <a:schemeClr val="bg2">
                              <a:lumMod val="25000"/>
                            </a:schemeClr>
                          </a:solidFill>
                        </a:rPr>
                        <a:t>markers </a:t>
                      </a:r>
                      <a:r>
                        <a:rPr lang="en-US" sz="1600" b="0" dirty="0" smtClean="0">
                          <a:solidFill>
                            <a:schemeClr val="bg2">
                              <a:lumMod val="25000"/>
                            </a:schemeClr>
                          </a:solidFill>
                        </a:rPr>
                        <a:t>in obese women</a:t>
                      </a:r>
                      <a:endParaRPr lang="it-IT" sz="1600" b="0" dirty="0">
                        <a:solidFill>
                          <a:schemeClr val="bg2">
                            <a:lumMod val="25000"/>
                          </a:schemeClr>
                        </a:solidFill>
                      </a:endParaRPr>
                    </a:p>
                  </a:txBody>
                  <a:tcPr marL="21600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bg2">
                              <a:lumMod val="25000"/>
                            </a:schemeClr>
                          </a:solidFill>
                          <a:latin typeface="+mn-lt"/>
                          <a:ea typeface="+mn-ea"/>
                          <a:cs typeface="+mn-cs"/>
                        </a:rPr>
                        <a:t>are associated with higher rates of implantation failure, early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bg2">
                              <a:lumMod val="25000"/>
                            </a:schemeClr>
                          </a:solidFill>
                          <a:latin typeface="+mn-lt"/>
                          <a:ea typeface="+mn-ea"/>
                          <a:cs typeface="+mn-cs"/>
                        </a:rPr>
                        <a:t>pregnancy loss, and poor embryo quality</a:t>
                      </a:r>
                      <a:endParaRPr lang="it-IT" sz="1500" kern="1200" dirty="0">
                        <a:solidFill>
                          <a:schemeClr val="bg2">
                            <a:lumMod val="25000"/>
                          </a:schemeClr>
                        </a:solidFill>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val="3012866706"/>
                  </a:ext>
                </a:extLst>
              </a:tr>
            </a:tbl>
          </a:graphicData>
        </a:graphic>
      </p:graphicFrame>
      <p:grpSp>
        <p:nvGrpSpPr>
          <p:cNvPr id="32" name="Gruppo 31">
            <a:extLst>
              <a:ext uri="{FF2B5EF4-FFF2-40B4-BE49-F238E27FC236}">
                <a16:creationId xmlns:a16="http://schemas.microsoft.com/office/drawing/2014/main" id="{F3AB6038-339B-EE71-152B-3FB642DFBEDB}"/>
              </a:ext>
            </a:extLst>
          </p:cNvPr>
          <p:cNvGrpSpPr/>
          <p:nvPr/>
        </p:nvGrpSpPr>
        <p:grpSpPr>
          <a:xfrm>
            <a:off x="129126" y="2743149"/>
            <a:ext cx="5966874" cy="2723183"/>
            <a:chOff x="116310" y="2534502"/>
            <a:chExt cx="5966874" cy="2780719"/>
          </a:xfrm>
        </p:grpSpPr>
        <p:pic>
          <p:nvPicPr>
            <p:cNvPr id="3" name="Immagine 2">
              <a:extLst>
                <a:ext uri="{FF2B5EF4-FFF2-40B4-BE49-F238E27FC236}">
                  <a16:creationId xmlns:a16="http://schemas.microsoft.com/office/drawing/2014/main" id="{659012F5-E545-6CD7-76B6-72FA8E33398E}"/>
                </a:ext>
              </a:extLst>
            </p:cNvPr>
            <p:cNvPicPr>
              <a:picLocks noChangeAspect="1"/>
            </p:cNvPicPr>
            <p:nvPr/>
          </p:nvPicPr>
          <p:blipFill>
            <a:blip r:embed="rId5"/>
            <a:stretch>
              <a:fillRect/>
            </a:stretch>
          </p:blipFill>
          <p:spPr>
            <a:xfrm>
              <a:off x="116310" y="2929689"/>
              <a:ext cx="855274" cy="890584"/>
            </a:xfrm>
            <a:prstGeom prst="rect">
              <a:avLst/>
            </a:prstGeom>
          </p:spPr>
        </p:pic>
        <p:sp>
          <p:nvSpPr>
            <p:cNvPr id="4" name="CasellaDiTesto 3">
              <a:extLst>
                <a:ext uri="{FF2B5EF4-FFF2-40B4-BE49-F238E27FC236}">
                  <a16:creationId xmlns:a16="http://schemas.microsoft.com/office/drawing/2014/main" id="{C1D4F3D8-7A3A-CC75-2189-1FCCD9D8B270}"/>
                </a:ext>
              </a:extLst>
            </p:cNvPr>
            <p:cNvSpPr txBox="1"/>
            <p:nvPr/>
          </p:nvSpPr>
          <p:spPr>
            <a:xfrm>
              <a:off x="1433791" y="2534502"/>
              <a:ext cx="3781304" cy="597128"/>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I</a:t>
              </a:r>
              <a:r>
                <a:rPr kumimoji="0" lang="en-US" sz="16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n </a:t>
              </a: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the </a:t>
              </a:r>
              <a:r>
                <a:rPr kumimoji="0" lang="en-US" sz="1600" b="1" i="0" u="none" strike="noStrike" kern="1200" cap="none" spc="0" normalizeH="0" baseline="0" noProof="0" dirty="0" smtClean="0">
                  <a:ln>
                    <a:noFill/>
                  </a:ln>
                  <a:solidFill>
                    <a:srgbClr val="633075"/>
                  </a:solidFill>
                  <a:effectLst/>
                  <a:uLnTx/>
                  <a:uFillTx/>
                  <a:latin typeface="Calibri" panose="020F0502020204030204"/>
                  <a:ea typeface="+mn-ea"/>
                  <a:cs typeface="+mn-cs"/>
                </a:rPr>
                <a:t>ovaries insulin works  in tandem with LH </a:t>
              </a:r>
              <a:r>
                <a:rPr kumimoji="0" lang="en-US" sz="1600" b="0"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to promote androgen synthesis</a:t>
              </a:r>
              <a:endPar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164E1121-BD52-9C5E-E8FC-605C31C15816}"/>
                </a:ext>
              </a:extLst>
            </p:cNvPr>
            <p:cNvSpPr txBox="1"/>
            <p:nvPr/>
          </p:nvSpPr>
          <p:spPr>
            <a:xfrm>
              <a:off x="1433791" y="3250930"/>
              <a:ext cx="4649392" cy="1068545"/>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This results in </a:t>
              </a:r>
              <a:r>
                <a:rPr kumimoji="0" lang="en-US" sz="1600" b="0" i="0" u="none" strike="noStrike" kern="1200" cap="none" spc="0" normalizeH="0" baseline="0" noProof="0" dirty="0" err="1" smtClean="0">
                  <a:ln>
                    <a:noFill/>
                  </a:ln>
                  <a:solidFill>
                    <a:srgbClr val="E7E6E6">
                      <a:lumMod val="25000"/>
                    </a:srgbClr>
                  </a:solidFill>
                  <a:effectLst/>
                  <a:uLnTx/>
                  <a:uFillTx/>
                  <a:latin typeface="Calibri" panose="020F0502020204030204"/>
                  <a:ea typeface="+mn-ea"/>
                  <a:cs typeface="+mn-cs"/>
                </a:rPr>
                <a:t>hyperandrogenic</a:t>
              </a:r>
              <a:r>
                <a:rPr kumimoji="0" lang="en-US" sz="16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condition(typical of PCOS</a:t>
              </a:r>
              <a:r>
                <a:rPr kumimoji="0" lang="en-US" sz="16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 that </a:t>
              </a: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lead to follicular stoppage, </a:t>
              </a:r>
              <a:r>
                <a:rPr kumimoji="0" lang="en-US" sz="1600" b="1" i="0" u="none" strike="noStrike" kern="1200" cap="none" spc="0" normalizeH="0" baseline="0" noProof="0" dirty="0">
                  <a:ln>
                    <a:noFill/>
                  </a:ln>
                  <a:solidFill>
                    <a:srgbClr val="5A1361"/>
                  </a:solidFill>
                  <a:effectLst/>
                  <a:uLnTx/>
                  <a:uFillTx/>
                  <a:latin typeface="Calibri" panose="020F0502020204030204"/>
                  <a:ea typeface="+mn-ea"/>
                  <a:cs typeface="+mn-cs"/>
                </a:rPr>
                <a:t>lack of ovulation</a:t>
              </a: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and monthly abnormalities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8EEA54E8-4456-7B12-0D0E-E732365B982B}"/>
                </a:ext>
              </a:extLst>
            </p:cNvPr>
            <p:cNvSpPr txBox="1"/>
            <p:nvPr/>
          </p:nvSpPr>
          <p:spPr>
            <a:xfrm>
              <a:off x="1433792" y="4215247"/>
              <a:ext cx="4649392" cy="1099974"/>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High </a:t>
              </a: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insulin levels inhibit hepatic synthesis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A1361"/>
                  </a:solidFill>
                  <a:effectLst/>
                  <a:uLnTx/>
                  <a:uFillTx/>
                  <a:latin typeface="Calibri" panose="020F0502020204030204"/>
                  <a:ea typeface="+mn-ea"/>
                  <a:cs typeface="+mn-cs"/>
                </a:rPr>
                <a:t>sex hormone-binding globulin (SHBG)</a:t>
              </a: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resulting in elevated levels of circulating </a:t>
              </a:r>
              <a:r>
                <a:rPr kumimoji="0" lang="en-US" sz="1600" b="0"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free testosterone</a:t>
              </a: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exacerbating ovulatory failure </a:t>
              </a:r>
            </a:p>
          </p:txBody>
        </p:sp>
        <p:cxnSp>
          <p:nvCxnSpPr>
            <p:cNvPr id="14" name="Connettore a gomito 13">
              <a:extLst>
                <a:ext uri="{FF2B5EF4-FFF2-40B4-BE49-F238E27FC236}">
                  <a16:creationId xmlns:a16="http://schemas.microsoft.com/office/drawing/2014/main" id="{B810AB87-A0A4-5D50-88CD-D0AF30A538DA}"/>
                </a:ext>
              </a:extLst>
            </p:cNvPr>
            <p:cNvCxnSpPr>
              <a:cxnSpLocks/>
              <a:stCxn id="8" idx="1"/>
              <a:endCxn id="4" idx="1"/>
            </p:cNvCxnSpPr>
            <p:nvPr/>
          </p:nvCxnSpPr>
          <p:spPr>
            <a:xfrm rot="10800000">
              <a:off x="1433792" y="2833068"/>
              <a:ext cx="1" cy="1932168"/>
            </a:xfrm>
            <a:prstGeom prst="bentConnector3">
              <a:avLst>
                <a:gd name="adj1" fmla="val 22860100000"/>
              </a:avLst>
            </a:prstGeom>
            <a:ln>
              <a:solidFill>
                <a:srgbClr val="63307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FCB4CED3-22BE-F88A-68F3-5CF72385F22F}"/>
                </a:ext>
              </a:extLst>
            </p:cNvPr>
            <p:cNvCxnSpPr>
              <a:cxnSpLocks/>
              <a:stCxn id="3" idx="3"/>
              <a:endCxn id="7" idx="1"/>
            </p:cNvCxnSpPr>
            <p:nvPr/>
          </p:nvCxnSpPr>
          <p:spPr>
            <a:xfrm>
              <a:off x="971584" y="3374981"/>
              <a:ext cx="462207" cy="410221"/>
            </a:xfrm>
            <a:prstGeom prst="line">
              <a:avLst/>
            </a:prstGeom>
            <a:ln>
              <a:solidFill>
                <a:srgbClr val="633075"/>
              </a:solidFill>
              <a:tailEnd type="oval"/>
            </a:ln>
          </p:spPr>
          <p:style>
            <a:lnRef idx="1">
              <a:schemeClr val="accent1"/>
            </a:lnRef>
            <a:fillRef idx="0">
              <a:schemeClr val="accent1"/>
            </a:fillRef>
            <a:effectRef idx="0">
              <a:schemeClr val="accent1"/>
            </a:effectRef>
            <a:fontRef idx="minor">
              <a:schemeClr val="tx1"/>
            </a:fontRef>
          </p:style>
        </p:cxnSp>
      </p:grpSp>
      <p:sp>
        <p:nvSpPr>
          <p:cNvPr id="31" name="Rettangolo 30">
            <a:extLst>
              <a:ext uri="{FF2B5EF4-FFF2-40B4-BE49-F238E27FC236}">
                <a16:creationId xmlns:a16="http://schemas.microsoft.com/office/drawing/2014/main" id="{93D49E41-D109-898B-B6F5-688996562FA4}"/>
              </a:ext>
            </a:extLst>
          </p:cNvPr>
          <p:cNvSpPr/>
          <p:nvPr/>
        </p:nvSpPr>
        <p:spPr>
          <a:xfrm>
            <a:off x="0" y="1727617"/>
            <a:ext cx="6021728" cy="607369"/>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Metabolic changes-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insulin </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resistance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ttangolo 14"/>
          <p:cNvSpPr/>
          <p:nvPr/>
        </p:nvSpPr>
        <p:spPr>
          <a:xfrm>
            <a:off x="233914" y="5947819"/>
            <a:ext cx="11780881" cy="738664"/>
          </a:xfrm>
          <a:prstGeom prst="rect">
            <a:avLst/>
          </a:prstGeom>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Codner, E.; Escobar-</a:t>
            </a:r>
            <a:r>
              <a:rPr kumimoji="0" lang="en-US" altLang="it-IT" sz="1400" b="1" i="0"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Morreale</a:t>
            </a:r>
            <a:r>
              <a:rPr kumimoji="0" lang="en-US" altLang="it-IT" sz="14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H.F.  </a:t>
            </a:r>
            <a:r>
              <a:rPr kumimoji="0" lang="en-US" altLang="it-IT" sz="1400" b="0" i="1" u="none" strike="noStrike" kern="1200" cap="none" spc="0" normalizeH="0" baseline="0" noProof="0" dirty="0" smtClean="0">
                <a:ln>
                  <a:noFill/>
                </a:ln>
                <a:solidFill>
                  <a:srgbClr val="909090"/>
                </a:solidFill>
                <a:effectLst/>
                <a:uLnTx/>
                <a:uFillTx/>
                <a:latin typeface="Arial Narrow" panose="020B0606020202030204" pitchFamily="34" charset="0"/>
                <a:ea typeface="+mn-ea"/>
                <a:cs typeface="Arial" panose="020B0604020202020204" pitchFamily="34" charset="0"/>
              </a:rPr>
              <a:t>2007</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Hyperandrogenism and Polycystic Ovary Syndrome in Women with Type 1 Diabetes Mellitus.</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J. </a:t>
            </a:r>
            <a:r>
              <a:rPr kumimoji="0" lang="en-US" altLang="it-IT" sz="14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Clin</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a:t>
            </a:r>
            <a:r>
              <a:rPr kumimoji="0" lang="en-US" altLang="it-IT" sz="14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Endocrinol</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a:t>
            </a:r>
            <a:r>
              <a:rPr kumimoji="0" lang="en-US" altLang="it-IT" sz="1400" b="0" i="1" u="none" strike="noStrike" kern="1200" cap="none" spc="0" normalizeH="0" baseline="0" noProof="0" dirty="0" smtClean="0">
                <a:ln>
                  <a:noFill/>
                </a:ln>
                <a:solidFill>
                  <a:srgbClr val="909090"/>
                </a:solidFill>
                <a:effectLst/>
                <a:uLnTx/>
                <a:uFillTx/>
                <a:latin typeface="Arial Narrow" panose="020B0606020202030204" pitchFamily="34" charset="0"/>
                <a:ea typeface="+mn-ea"/>
                <a:cs typeface="Arial" panose="020B0604020202020204" pitchFamily="34" charset="0"/>
              </a:rPr>
              <a:t>92,1209-1216</a:t>
            </a:r>
            <a:endPar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dirty="0" smtClean="0">
                <a:ln>
                  <a:noFill/>
                </a:ln>
                <a:solidFill>
                  <a:srgbClr val="909090"/>
                </a:solidFill>
                <a:effectLst/>
                <a:uLnTx/>
                <a:uFillTx/>
                <a:latin typeface="Arial Narrow" panose="020B0606020202030204" pitchFamily="34" charset="0"/>
                <a:ea typeface="+mn-ea"/>
                <a:cs typeface="Arial" panose="020B0604020202020204" pitchFamily="34" charset="0"/>
              </a:rPr>
              <a:t>.</a:t>
            </a:r>
            <a:r>
              <a:rPr kumimoji="0" lang="en-US" altLang="it-IT" sz="1400" b="1" i="0" u="none" strike="noStrike" kern="1200" cap="none" spc="0" normalizeH="0" baseline="0" noProof="0" dirty="0" err="1" smtClean="0">
                <a:ln>
                  <a:noFill/>
                </a:ln>
                <a:solidFill>
                  <a:srgbClr val="909090"/>
                </a:solidFill>
                <a:effectLst/>
                <a:uLnTx/>
                <a:uFillTx/>
                <a:latin typeface="Arial Narrow" panose="020B0606020202030204" pitchFamily="34" charset="0"/>
                <a:ea typeface="+mn-ea"/>
                <a:cs typeface="Arial" panose="020B0604020202020204" pitchFamily="34" charset="0"/>
              </a:rPr>
              <a:t>Moustakli</a:t>
            </a:r>
            <a:r>
              <a:rPr kumimoji="0" lang="en-US" altLang="it-IT" sz="14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E.; </a:t>
            </a:r>
            <a:r>
              <a:rPr kumimoji="0" lang="en-US" altLang="it-IT" sz="1400" b="1" i="0"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Zikopoulos</a:t>
            </a:r>
            <a:r>
              <a:rPr kumimoji="0" lang="en-US" altLang="it-IT" sz="14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A, </a:t>
            </a:r>
            <a:r>
              <a:rPr kumimoji="0" lang="en-US" altLang="it-IT" sz="1400" b="1" i="0" u="none" strike="noStrike" kern="1200" cap="none" spc="0" normalizeH="0" baseline="0" noProof="0" dirty="0" smtClean="0">
                <a:ln>
                  <a:noFill/>
                </a:ln>
                <a:solidFill>
                  <a:srgbClr val="909090"/>
                </a:solidFill>
                <a:effectLst/>
                <a:uLnTx/>
                <a:uFillTx/>
                <a:latin typeface="Arial Narrow" panose="020B0606020202030204" pitchFamily="34" charset="0"/>
                <a:ea typeface="+mn-ea"/>
                <a:cs typeface="Arial" panose="020B0604020202020204" pitchFamily="34" charset="0"/>
              </a:rPr>
              <a:t>et al.</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a:t>
            </a:r>
            <a:r>
              <a:rPr kumimoji="0" lang="en-US" altLang="it-IT" sz="1400" b="0" i="1" u="none" strike="noStrike" kern="1200" cap="none" spc="0" normalizeH="0" baseline="0" noProof="0" dirty="0" smtClean="0">
                <a:ln>
                  <a:noFill/>
                </a:ln>
                <a:solidFill>
                  <a:srgbClr val="909090"/>
                </a:solidFill>
                <a:effectLst/>
                <a:uLnTx/>
                <a:uFillTx/>
                <a:latin typeface="Arial Narrow" panose="020B0606020202030204" pitchFamily="34" charset="0"/>
                <a:ea typeface="+mn-ea"/>
                <a:cs typeface="Arial" panose="020B0604020202020204" pitchFamily="34" charset="0"/>
              </a:rPr>
              <a:t>Evolution </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of Minimally Invasive </a:t>
            </a:r>
            <a:r>
              <a:rPr kumimoji="0" lang="en-US" altLang="it-IT" sz="1400" b="0" i="1" u="none" strike="noStrike" kern="1200" cap="none" spc="0" normalizeH="0" baseline="0" noProof="0" dirty="0" err="1" smtClean="0">
                <a:ln>
                  <a:noFill/>
                </a:ln>
                <a:solidFill>
                  <a:srgbClr val="909090"/>
                </a:solidFill>
                <a:effectLst/>
                <a:uLnTx/>
                <a:uFillTx/>
                <a:latin typeface="Arial Narrow" panose="020B0606020202030204" pitchFamily="34" charset="0"/>
                <a:ea typeface="+mn-ea"/>
                <a:cs typeface="Arial" panose="020B0604020202020204" pitchFamily="34" charset="0"/>
              </a:rPr>
              <a:t>andNon</a:t>
            </a:r>
            <a:r>
              <a:rPr kumimoji="0" lang="en-US" altLang="it-IT" sz="1400" b="0" i="1" u="none" strike="noStrike" kern="1200" cap="none" spc="0" normalizeH="0" baseline="0" noProof="0" dirty="0" smtClean="0">
                <a:ln>
                  <a:noFill/>
                </a:ln>
                <a:solidFill>
                  <a:srgbClr val="909090"/>
                </a:solidFill>
                <a:effectLst/>
                <a:uLnTx/>
                <a:uFillTx/>
                <a:latin typeface="Arial Narrow" panose="020B0606020202030204" pitchFamily="34" charset="0"/>
                <a:ea typeface="+mn-ea"/>
                <a:cs typeface="Arial" panose="020B0604020202020204" pitchFamily="34" charset="0"/>
              </a:rPr>
              <a:t>-Invasive </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Preimplantation Genetic Testing: An Overview. J. </a:t>
            </a:r>
            <a:r>
              <a:rPr kumimoji="0" lang="en-US" altLang="it-IT" sz="14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Clin</a:t>
            </a:r>
            <a:r>
              <a:rPr kumimoji="0" lang="en-US" altLang="it-IT" sz="14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Med. 2024, 13, 2160.</a:t>
            </a:r>
          </a:p>
        </p:txBody>
      </p:sp>
    </p:spTree>
    <p:extLst>
      <p:ext uri="{BB962C8B-B14F-4D97-AF65-F5344CB8AC3E}">
        <p14:creationId xmlns:p14="http://schemas.microsoft.com/office/powerpoint/2010/main" val="11522996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0E2C96E-4A3E-03E0-3517-C0B6ED7F7EA8}"/>
              </a:ext>
            </a:extLst>
          </p:cNvPr>
          <p:cNvSpPr/>
          <p:nvPr/>
        </p:nvSpPr>
        <p:spPr>
          <a:xfrm>
            <a:off x="280544" y="1080985"/>
            <a:ext cx="6305082" cy="2078775"/>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F922E67E-9122-8329-F4A3-DDCBBDCFD3B2}"/>
              </a:ext>
            </a:extLst>
          </p:cNvPr>
          <p:cNvSpPr txBox="1"/>
          <p:nvPr/>
        </p:nvSpPr>
        <p:spPr>
          <a:xfrm>
            <a:off x="511655" y="1150507"/>
            <a:ext cx="5791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GLP-1 crosses the blood–brain barrier (radiolabeled </a:t>
            </a:r>
            <a:r>
              <a:rPr lang="en-US" dirty="0" err="1">
                <a:solidFill>
                  <a:schemeClr val="bg1"/>
                </a:solidFill>
              </a:rPr>
              <a:t>exenatide</a:t>
            </a:r>
            <a:r>
              <a:rPr lang="en-US" dirty="0">
                <a:solidFill>
                  <a:schemeClr val="bg1"/>
                </a:solidFill>
              </a:rPr>
              <a:t> studies</a:t>
            </a:r>
            <a:r>
              <a:rPr lang="en-US" dirty="0" smtClean="0">
                <a:solidFill>
                  <a:schemeClr val="bg1"/>
                </a:solidFill>
              </a:rPr>
              <a:t>).</a:t>
            </a:r>
          </a:p>
          <a:p>
            <a:pPr marL="285750" indent="-285750">
              <a:buFont typeface="Arial" panose="020B0604020202020204" pitchFamily="34" charset="0"/>
              <a:buChar char="•"/>
            </a:pPr>
            <a:r>
              <a:rPr lang="en-US" dirty="0" err="1" smtClean="0">
                <a:solidFill>
                  <a:schemeClr val="bg1"/>
                </a:solidFill>
              </a:rPr>
              <a:t>Preproglucagon</a:t>
            </a:r>
            <a:r>
              <a:rPr lang="en-US" dirty="0" smtClean="0">
                <a:solidFill>
                  <a:schemeClr val="bg1"/>
                </a:solidFill>
              </a:rPr>
              <a:t> </a:t>
            </a:r>
            <a:r>
              <a:rPr lang="en-US" dirty="0">
                <a:solidFill>
                  <a:schemeClr val="bg1"/>
                </a:solidFill>
              </a:rPr>
              <a:t>neurons in the brainstem produce GLP-1 and project to the hypothalamus</a:t>
            </a:r>
            <a:r>
              <a:rPr lang="en-US" dirty="0" smtClean="0">
                <a:solidFill>
                  <a:schemeClr val="bg1"/>
                </a:solidFill>
              </a:rPr>
              <a:t>.</a:t>
            </a:r>
          </a:p>
          <a:p>
            <a:pPr marL="285750" indent="-285750">
              <a:buFont typeface="Arial" panose="020B0604020202020204" pitchFamily="34" charset="0"/>
              <a:buChar char="•"/>
            </a:pPr>
            <a:r>
              <a:rPr lang="en-US" dirty="0">
                <a:solidFill>
                  <a:schemeClr val="bg1"/>
                </a:solidFill>
              </a:rPr>
              <a:t>GLP-1 stimulates </a:t>
            </a:r>
            <a:r>
              <a:rPr lang="en-US" dirty="0" err="1">
                <a:solidFill>
                  <a:schemeClr val="bg1"/>
                </a:solidFill>
              </a:rPr>
              <a:t>Kisspeptin</a:t>
            </a:r>
            <a:r>
              <a:rPr lang="en-US" dirty="0">
                <a:solidFill>
                  <a:schemeClr val="bg1"/>
                </a:solidFill>
              </a:rPr>
              <a:t> neurons → boosts receptor expression and excitability.</a:t>
            </a:r>
            <a:endParaRPr lang="en-US" dirty="0" smtClean="0">
              <a:solidFill>
                <a:schemeClr val="bg1"/>
              </a:solidFill>
            </a:endParaRPr>
          </a:p>
        </p:txBody>
      </p:sp>
      <p:sp>
        <p:nvSpPr>
          <p:cNvPr id="8" name="Rettangolo 7">
            <a:extLst>
              <a:ext uri="{FF2B5EF4-FFF2-40B4-BE49-F238E27FC236}">
                <a16:creationId xmlns:a16="http://schemas.microsoft.com/office/drawing/2014/main" id="{C07C9266-5DC8-E63B-69B9-78379555A991}"/>
              </a:ext>
            </a:extLst>
          </p:cNvPr>
          <p:cNvSpPr/>
          <p:nvPr/>
        </p:nvSpPr>
        <p:spPr>
          <a:xfrm>
            <a:off x="308050" y="3333824"/>
            <a:ext cx="6277576" cy="3240907"/>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7" name="CasellaDiTesto 6">
            <a:extLst>
              <a:ext uri="{FF2B5EF4-FFF2-40B4-BE49-F238E27FC236}">
                <a16:creationId xmlns:a16="http://schemas.microsoft.com/office/drawing/2014/main" id="{BEE7C25C-1154-3640-7C54-5A85E7FF0FC7}"/>
              </a:ext>
            </a:extLst>
          </p:cNvPr>
          <p:cNvSpPr txBox="1"/>
          <p:nvPr/>
        </p:nvSpPr>
        <p:spPr>
          <a:xfrm>
            <a:off x="529490" y="3632761"/>
            <a:ext cx="5784381"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GLP-1 receptors (GLP1R) are localized on </a:t>
            </a:r>
            <a:r>
              <a:rPr lang="en-US" dirty="0" err="1">
                <a:solidFill>
                  <a:schemeClr val="bg1"/>
                </a:solidFill>
              </a:rPr>
              <a:t>GnRH</a:t>
            </a:r>
            <a:r>
              <a:rPr lang="en-US" dirty="0">
                <a:solidFill>
                  <a:schemeClr val="bg1"/>
                </a:solidFill>
              </a:rPr>
              <a:t> neurons, with peak expression during </a:t>
            </a:r>
            <a:r>
              <a:rPr lang="en-US" dirty="0" err="1">
                <a:solidFill>
                  <a:schemeClr val="bg1"/>
                </a:solidFill>
              </a:rPr>
              <a:t>proestrus</a:t>
            </a:r>
            <a:r>
              <a:rPr lang="en-US" dirty="0" smtClean="0">
                <a:solidFill>
                  <a:schemeClr val="bg1"/>
                </a:solidFill>
              </a:rPr>
              <a:t>.</a:t>
            </a:r>
          </a:p>
          <a:p>
            <a:pPr marL="285750" indent="-285750">
              <a:buFont typeface="Arial" panose="020B0604020202020204" pitchFamily="34" charset="0"/>
              <a:buChar char="•"/>
            </a:pPr>
            <a:r>
              <a:rPr lang="en-US" dirty="0" smtClean="0">
                <a:solidFill>
                  <a:schemeClr val="bg1"/>
                </a:solidFill>
              </a:rPr>
              <a:t>GLP-1 </a:t>
            </a:r>
            <a:r>
              <a:rPr lang="en-US" dirty="0">
                <a:solidFill>
                  <a:schemeClr val="bg1"/>
                </a:solidFill>
              </a:rPr>
              <a:t>enhances </a:t>
            </a:r>
            <a:r>
              <a:rPr lang="en-US" dirty="0" err="1">
                <a:solidFill>
                  <a:schemeClr val="bg1"/>
                </a:solidFill>
              </a:rPr>
              <a:t>GnRH</a:t>
            </a:r>
            <a:r>
              <a:rPr lang="en-US" dirty="0">
                <a:solidFill>
                  <a:schemeClr val="bg1"/>
                </a:solidFill>
              </a:rPr>
              <a:t> activity by increasing excitatory GABA currents and </a:t>
            </a:r>
            <a:r>
              <a:rPr lang="en-US" dirty="0" err="1" smtClean="0">
                <a:solidFill>
                  <a:schemeClr val="bg1"/>
                </a:solidFill>
              </a:rPr>
              <a:t>cAMP</a:t>
            </a:r>
            <a:r>
              <a:rPr lang="en-US" dirty="0" smtClean="0">
                <a:solidFill>
                  <a:schemeClr val="bg1"/>
                </a:solidFill>
              </a:rPr>
              <a:t>.</a:t>
            </a:r>
          </a:p>
          <a:p>
            <a:pPr marL="285750" indent="-285750">
              <a:buFont typeface="Arial" panose="020B0604020202020204" pitchFamily="34" charset="0"/>
              <a:buChar char="•"/>
            </a:pPr>
            <a:r>
              <a:rPr lang="en-US" dirty="0" smtClean="0">
                <a:solidFill>
                  <a:schemeClr val="bg1"/>
                </a:solidFill>
              </a:rPr>
              <a:t>GLP-1R </a:t>
            </a:r>
            <a:r>
              <a:rPr lang="en-US" dirty="0">
                <a:solidFill>
                  <a:schemeClr val="bg1"/>
                </a:solidFill>
              </a:rPr>
              <a:t>are expressed in arcuate nucleus neurons (POMC/CART and NPY/</a:t>
            </a:r>
            <a:r>
              <a:rPr lang="en-US" dirty="0" err="1">
                <a:solidFill>
                  <a:schemeClr val="bg1"/>
                </a:solidFill>
              </a:rPr>
              <a:t>AgRP</a:t>
            </a:r>
            <a:r>
              <a:rPr lang="en-US" dirty="0">
                <a:solidFill>
                  <a:schemeClr val="bg1"/>
                </a:solidFill>
              </a:rPr>
              <a:t>), linking metabolism and </a:t>
            </a:r>
            <a:r>
              <a:rPr lang="en-US" dirty="0" smtClean="0">
                <a:solidFill>
                  <a:schemeClr val="bg1"/>
                </a:solidFill>
              </a:rPr>
              <a:t>reproduction</a:t>
            </a:r>
          </a:p>
          <a:p>
            <a:pPr marL="285750" indent="-285750">
              <a:buFont typeface="Arial" panose="020B0604020202020204" pitchFamily="34" charset="0"/>
              <a:buChar char="•"/>
            </a:pPr>
            <a:r>
              <a:rPr lang="en-US" dirty="0" smtClean="0">
                <a:solidFill>
                  <a:schemeClr val="bg1"/>
                </a:solidFill>
              </a:rPr>
              <a:t>Central </a:t>
            </a:r>
            <a:r>
              <a:rPr lang="en-US" dirty="0">
                <a:solidFill>
                  <a:schemeClr val="bg1"/>
                </a:solidFill>
              </a:rPr>
              <a:t>and peripheral GLP-1 increase LH secretion and improve reproductive outcomes in animal models..</a:t>
            </a:r>
            <a:endParaRPr lang="en-US" dirty="0" smtClean="0">
              <a:solidFill>
                <a:schemeClr val="bg1"/>
              </a:solidFill>
            </a:endParaRPr>
          </a:p>
        </p:txBody>
      </p:sp>
      <p:sp>
        <p:nvSpPr>
          <p:cNvPr id="2" name="Rettangolo 1">
            <a:extLst>
              <a:ext uri="{FF2B5EF4-FFF2-40B4-BE49-F238E27FC236}">
                <a16:creationId xmlns:a16="http://schemas.microsoft.com/office/drawing/2014/main" id="{8D98F317-5F12-7658-B06D-9FFCDE46B51F}"/>
              </a:ext>
            </a:extLst>
          </p:cNvPr>
          <p:cNvSpPr>
            <a:spLocks noChangeArrowheads="1"/>
          </p:cNvSpPr>
          <p:nvPr/>
        </p:nvSpPr>
        <p:spPr bwMode="auto">
          <a:xfrm>
            <a:off x="144460" y="275979"/>
            <a:ext cx="12047540" cy="630942"/>
          </a:xfrm>
          <a:prstGeom prst="rect">
            <a:avLst/>
          </a:prstGeom>
          <a:noFill/>
          <a:ln w="9525">
            <a:noFill/>
            <a:miter lim="800000"/>
            <a:headEnd/>
            <a:tailEnd/>
          </a:ln>
        </p:spPr>
        <p:txBody>
          <a:bodyPr wrap="square" lIns="216000" rIns="288000">
            <a:spAutoFit/>
          </a:bodyPr>
          <a:lstStyle/>
          <a:p>
            <a:pPr lvl="1" algn="r" defTabSz="457200" fontAlgn="base">
              <a:spcBef>
                <a:spcPct val="0"/>
              </a:spcBef>
              <a:spcAft>
                <a:spcPct val="0"/>
              </a:spcAft>
              <a:defRPr/>
            </a:pPr>
            <a:r>
              <a:rPr lang="en-US" altLang="it-IT" sz="3500" dirty="0" smtClean="0">
                <a:solidFill>
                  <a:srgbClr val="633075"/>
                </a:solidFill>
                <a:latin typeface="Arial Narrow" pitchFamily="34" charset="0"/>
                <a:cs typeface="Helvetica" pitchFamily="34" charset="0"/>
              </a:rPr>
              <a:t>Effects of GLP-1 Agonists on the </a:t>
            </a:r>
            <a:r>
              <a:rPr lang="en-US" altLang="it-IT" sz="3500" dirty="0" err="1" smtClean="0">
                <a:solidFill>
                  <a:srgbClr val="633075"/>
                </a:solidFill>
                <a:latin typeface="Arial Narrow" pitchFamily="34" charset="0"/>
                <a:cs typeface="Helvetica" pitchFamily="34" charset="0"/>
              </a:rPr>
              <a:t>Hypotathalamus</a:t>
            </a:r>
            <a:endParaRPr lang="en-US" altLang="it-IT" sz="3500" dirty="0">
              <a:solidFill>
                <a:srgbClr val="633075"/>
              </a:solidFill>
              <a:latin typeface="Arial Narrow" pitchFamily="34" charset="0"/>
              <a:cs typeface="Helvetica" pitchFamily="34" charset="0"/>
            </a:endParaRPr>
          </a:p>
        </p:txBody>
      </p:sp>
      <p:pic>
        <p:nvPicPr>
          <p:cNvPr id="3" name="Picture 2" descr="Home - W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994025"/>
            <a:ext cx="3115945" cy="1993109"/>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4"/>
          <a:stretch>
            <a:fillRect/>
          </a:stretch>
        </p:blipFill>
        <p:spPr>
          <a:xfrm>
            <a:off x="7467600" y="1038698"/>
            <a:ext cx="4253517" cy="2412442"/>
          </a:xfrm>
          <a:prstGeom prst="rect">
            <a:avLst/>
          </a:prstGeom>
        </p:spPr>
      </p:pic>
      <p:pic>
        <p:nvPicPr>
          <p:cNvPr id="9" name="Immagine 8"/>
          <p:cNvPicPr>
            <a:picLocks noChangeAspect="1"/>
          </p:cNvPicPr>
          <p:nvPr/>
        </p:nvPicPr>
        <p:blipFill>
          <a:blip r:embed="rId5"/>
          <a:stretch>
            <a:fillRect/>
          </a:stretch>
        </p:blipFill>
        <p:spPr>
          <a:xfrm>
            <a:off x="6735742" y="3521508"/>
            <a:ext cx="5249491" cy="3142518"/>
          </a:xfrm>
          <a:prstGeom prst="rect">
            <a:avLst/>
          </a:prstGeom>
        </p:spPr>
      </p:pic>
    </p:spTree>
    <p:extLst>
      <p:ext uri="{BB962C8B-B14F-4D97-AF65-F5344CB8AC3E}">
        <p14:creationId xmlns:p14="http://schemas.microsoft.com/office/powerpoint/2010/main" val="27456304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6679C59F-892D-18C2-6BB0-7413BD80E662}"/>
              </a:ext>
            </a:extLst>
          </p:cNvPr>
          <p:cNvGrpSpPr/>
          <p:nvPr/>
        </p:nvGrpSpPr>
        <p:grpSpPr>
          <a:xfrm>
            <a:off x="0" y="1052263"/>
            <a:ext cx="3628103" cy="4681538"/>
            <a:chOff x="0" y="1052513"/>
            <a:chExt cx="3628103" cy="4681538"/>
          </a:xfrm>
        </p:grpSpPr>
        <p:sp>
          <p:nvSpPr>
            <p:cNvPr id="25" name="Rettangolo 24">
              <a:extLst>
                <a:ext uri="{FF2B5EF4-FFF2-40B4-BE49-F238E27FC236}">
                  <a16:creationId xmlns:a16="http://schemas.microsoft.com/office/drawing/2014/main" id="{F666C3D8-0063-8CF2-9A54-31B46DF76ED2}"/>
                </a:ext>
              </a:extLst>
            </p:cNvPr>
            <p:cNvSpPr/>
            <p:nvPr/>
          </p:nvSpPr>
          <p:spPr>
            <a:xfrm>
              <a:off x="0" y="1052513"/>
              <a:ext cx="3628103" cy="4681538"/>
            </a:xfrm>
            <a:prstGeom prst="rect">
              <a:avLst/>
            </a:prstGeom>
            <a:solidFill>
              <a:srgbClr val="13909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ctr" anchorCtr="0"/>
            <a:lstStyle/>
            <a:p>
              <a:pPr algn="ctr">
                <a:defRPr/>
              </a:pPr>
              <a:r>
                <a:rPr lang="it-IT" sz="3200" dirty="0" err="1">
                  <a:latin typeface="Arial Narrow" panose="020B0606020202030204" pitchFamily="34" charset="0"/>
                </a:rPr>
                <a:t>Dimension</a:t>
              </a:r>
              <a:endParaRPr lang="it-IT" sz="3200" dirty="0">
                <a:latin typeface="Arial Narrow" panose="020B0606020202030204" pitchFamily="34" charset="0"/>
              </a:endParaRPr>
            </a:p>
            <a:p>
              <a:pPr algn="ctr">
                <a:defRPr/>
              </a:pPr>
              <a:r>
                <a:rPr lang="it-IT" sz="3200" dirty="0">
                  <a:latin typeface="Arial Narrow" panose="020B0606020202030204" pitchFamily="34" charset="0"/>
                </a:rPr>
                <a:t>of </a:t>
              </a:r>
              <a:r>
                <a:rPr lang="it-IT" sz="3200" dirty="0" err="1">
                  <a:latin typeface="Arial Narrow" panose="020B0606020202030204" pitchFamily="34" charset="0"/>
                </a:rPr>
                <a:t>problem</a:t>
              </a:r>
              <a:endParaRPr lang="it-IT" sz="3200" dirty="0">
                <a:latin typeface="Arial Narrow" panose="020B0606020202030204" pitchFamily="34" charset="0"/>
              </a:endParaRPr>
            </a:p>
          </p:txBody>
        </p:sp>
        <p:pic>
          <p:nvPicPr>
            <p:cNvPr id="9" name="Elemento grafico 8" descr="Ricerca cartelle con riempimento a tinta unita">
              <a:extLst>
                <a:ext uri="{FF2B5EF4-FFF2-40B4-BE49-F238E27FC236}">
                  <a16:creationId xmlns:a16="http://schemas.microsoft.com/office/drawing/2014/main" id="{7176D6FC-CADF-CCFF-34F8-45DB019585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1150341" y="2015989"/>
              <a:ext cx="1329877" cy="1329877"/>
            </a:xfrm>
            <a:prstGeom prst="rect">
              <a:avLst/>
            </a:prstGeom>
          </p:spPr>
        </p:pic>
      </p:grpSp>
      <p:sp>
        <p:nvSpPr>
          <p:cNvPr id="22" name="Rettangolo 21">
            <a:extLst>
              <a:ext uri="{FF2B5EF4-FFF2-40B4-BE49-F238E27FC236}">
                <a16:creationId xmlns:a16="http://schemas.microsoft.com/office/drawing/2014/main" id="{4C7F6492-5E74-D832-C602-C82283CE25C3}"/>
              </a:ext>
            </a:extLst>
          </p:cNvPr>
          <p:cNvSpPr/>
          <p:nvPr/>
        </p:nvSpPr>
        <p:spPr>
          <a:xfrm>
            <a:off x="3706012" y="1519622"/>
            <a:ext cx="8485987" cy="4017577"/>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67447664-19DC-5244-A08D-47F6F105ACF7}"/>
              </a:ext>
            </a:extLst>
          </p:cNvPr>
          <p:cNvSpPr/>
          <p:nvPr/>
        </p:nvSpPr>
        <p:spPr>
          <a:xfrm>
            <a:off x="3881802" y="2116844"/>
            <a:ext cx="8134406" cy="2333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EEF17B"/>
                </a:solidFill>
              </a:rPr>
              <a:t>Obesity is a complicated, chronic condition that has a major </a:t>
            </a:r>
            <a:r>
              <a:rPr lang="en-US" sz="3200" b="1" dirty="0" smtClean="0">
                <a:solidFill>
                  <a:srgbClr val="EEF17B"/>
                </a:solidFill>
              </a:rPr>
              <a:t>impact on </a:t>
            </a:r>
            <a:r>
              <a:rPr lang="en-US" sz="3200" b="1" dirty="0">
                <a:solidFill>
                  <a:srgbClr val="EEF17B"/>
                </a:solidFill>
              </a:rPr>
              <a:t>reproductive health</a:t>
            </a:r>
            <a:r>
              <a:rPr lang="en-US" sz="3200" b="1" dirty="0" smtClean="0">
                <a:solidFill>
                  <a:srgbClr val="EEF17B"/>
                </a:solidFill>
              </a:rPr>
              <a:t>,</a:t>
            </a:r>
            <a:r>
              <a:rPr lang="en-US" sz="3200" dirty="0">
                <a:solidFill>
                  <a:schemeClr val="bg1"/>
                </a:solidFill>
              </a:rPr>
              <a:t> leading to infertility, anovulation, and poor pregnancy </a:t>
            </a:r>
            <a:r>
              <a:rPr lang="en-US" sz="3200" dirty="0" smtClean="0">
                <a:solidFill>
                  <a:schemeClr val="bg1"/>
                </a:solidFill>
              </a:rPr>
              <a:t>outcomes</a:t>
            </a:r>
            <a:r>
              <a:rPr lang="en-US" sz="2800" dirty="0" smtClean="0">
                <a:solidFill>
                  <a:schemeClr val="bg1"/>
                </a:solidFill>
              </a:rPr>
              <a:t>.</a:t>
            </a:r>
          </a:p>
        </p:txBody>
      </p:sp>
      <p:sp>
        <p:nvSpPr>
          <p:cNvPr id="38" name="Text Box 5">
            <a:extLst>
              <a:ext uri="{FF2B5EF4-FFF2-40B4-BE49-F238E27FC236}">
                <a16:creationId xmlns:a16="http://schemas.microsoft.com/office/drawing/2014/main" id="{0C5FEFDB-44A5-89D2-D91D-22588E466489}"/>
              </a:ext>
            </a:extLst>
          </p:cNvPr>
          <p:cNvSpPr txBox="1">
            <a:spLocks noChangeArrowheads="1"/>
          </p:cNvSpPr>
          <p:nvPr/>
        </p:nvSpPr>
        <p:spPr bwMode="auto">
          <a:xfrm>
            <a:off x="0" y="5850000"/>
            <a:ext cx="1217412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Charalampos </a:t>
            </a:r>
            <a:r>
              <a:rPr lang="en-US" altLang="it-IT" b="1" dirty="0" err="1" smtClean="0">
                <a:solidFill>
                  <a:srgbClr val="909090"/>
                </a:solidFill>
                <a:latin typeface="Arial Narrow" panose="020B0606020202030204" pitchFamily="34" charset="0"/>
                <a:cs typeface="Arial" panose="020B0604020202020204" pitchFamily="34" charset="0"/>
              </a:rPr>
              <a:t>Voros</a:t>
            </a:r>
            <a:r>
              <a:rPr lang="en-US" altLang="it-IT" b="1" dirty="0" smtClean="0">
                <a:solidFill>
                  <a:srgbClr val="909090"/>
                </a:solidFill>
                <a:latin typeface="Arial Narrow" panose="020B0606020202030204" pitchFamily="34" charset="0"/>
                <a:cs typeface="Arial" panose="020B0604020202020204" pitchFamily="34" charset="0"/>
              </a:rPr>
              <a:t>, </a:t>
            </a:r>
            <a:r>
              <a:rPr lang="en-US" altLang="it-IT" b="1" dirty="0">
                <a:solidFill>
                  <a:srgbClr val="909090"/>
                </a:solidFill>
                <a:latin typeface="Arial Narrow" panose="020B0606020202030204" pitchFamily="34" charset="0"/>
                <a:cs typeface="Arial" panose="020B0604020202020204" pitchFamily="34" charset="0"/>
              </a:rPr>
              <a:t>et al </a:t>
            </a:r>
          </a:p>
          <a:p>
            <a:pPr lvl="0" algn="r" defTabSz="457200" fontAlgn="base">
              <a:spcBef>
                <a:spcPct val="0"/>
              </a:spcBef>
              <a:spcAft>
                <a:spcPct val="0"/>
              </a:spcAft>
              <a:defRPr/>
            </a:pPr>
            <a:r>
              <a:rPr lang="en-US" altLang="it-IT" sz="1600" i="1" dirty="0" smtClean="0">
                <a:solidFill>
                  <a:srgbClr val="909090"/>
                </a:solidFill>
                <a:latin typeface="Arial Narrow" panose="020B0606020202030204" pitchFamily="34" charset="0"/>
                <a:cs typeface="Arial" panose="020B0604020202020204" pitchFamily="34" charset="0"/>
              </a:rPr>
              <a:t>2025, </a:t>
            </a:r>
            <a:r>
              <a:rPr lang="en-US" altLang="it-IT" sz="1600" i="1" dirty="0">
                <a:solidFill>
                  <a:srgbClr val="909090"/>
                </a:solidFill>
                <a:latin typeface="Arial Narrow" panose="020B0606020202030204" pitchFamily="34" charset="0"/>
                <a:cs typeface="Arial" panose="020B0604020202020204" pitchFamily="34" charset="0"/>
              </a:rPr>
              <a:t>The Relationship Between Obesity, Bariatric Surgery, </a:t>
            </a:r>
            <a:r>
              <a:rPr lang="en-US" altLang="it-IT" sz="1600" i="1" dirty="0" smtClean="0">
                <a:solidFill>
                  <a:srgbClr val="909090"/>
                </a:solidFill>
                <a:latin typeface="Arial Narrow" panose="020B0606020202030204" pitchFamily="34" charset="0"/>
                <a:cs typeface="Arial" panose="020B0604020202020204" pitchFamily="34" charset="0"/>
              </a:rPr>
              <a:t>and Infertility</a:t>
            </a:r>
            <a:r>
              <a:rPr lang="en-US" altLang="it-IT" sz="1600" i="1" dirty="0">
                <a:solidFill>
                  <a:srgbClr val="909090"/>
                </a:solidFill>
                <a:latin typeface="Arial Narrow" panose="020B0606020202030204" pitchFamily="34" charset="0"/>
                <a:cs typeface="Arial" panose="020B0604020202020204" pitchFamily="34" charset="0"/>
              </a:rPr>
              <a:t>: A Systematic </a:t>
            </a:r>
            <a:r>
              <a:rPr lang="en-US" altLang="it-IT" sz="1600" i="1" dirty="0" smtClean="0">
                <a:solidFill>
                  <a:srgbClr val="909090"/>
                </a:solidFill>
                <a:latin typeface="Arial Narrow" panose="020B0606020202030204" pitchFamily="34" charset="0"/>
                <a:cs typeface="Arial" panose="020B0604020202020204" pitchFamily="34" charset="0"/>
              </a:rPr>
              <a:t>Review</a:t>
            </a:r>
          </a:p>
          <a:p>
            <a:pPr lvl="0" algn="r" defTabSz="457200" fontAlgn="base">
              <a:spcBef>
                <a:spcPct val="0"/>
              </a:spcBef>
              <a:spcAft>
                <a:spcPct val="0"/>
              </a:spcAft>
              <a:defRPr/>
            </a:pPr>
            <a:r>
              <a:rPr lang="en-US" altLang="it-IT" sz="1600" i="1" dirty="0" smtClean="0">
                <a:solidFill>
                  <a:srgbClr val="909090"/>
                </a:solidFill>
                <a:latin typeface="Arial Narrow" panose="020B0606020202030204" pitchFamily="34" charset="0"/>
                <a:cs typeface="Arial" panose="020B0604020202020204" pitchFamily="34" charset="0"/>
              </a:rPr>
              <a:t>Life, 15,758</a:t>
            </a:r>
            <a:endParaRPr lang="en-US" altLang="it-IT" sz="1600" i="1" dirty="0">
              <a:solidFill>
                <a:srgbClr val="909090"/>
              </a:solidFill>
              <a:latin typeface="Arial Narrow" panose="020B0606020202030204" pitchFamily="34" charset="0"/>
              <a:cs typeface="Arial" panose="020B0604020202020204" pitchFamily="34" charset="0"/>
            </a:endParaRPr>
          </a:p>
        </p:txBody>
      </p:sp>
      <p:sp>
        <p:nvSpPr>
          <p:cNvPr id="39" name="Rettangolo 38">
            <a:extLst>
              <a:ext uri="{FF2B5EF4-FFF2-40B4-BE49-F238E27FC236}">
                <a16:creationId xmlns:a16="http://schemas.microsoft.com/office/drawing/2014/main" id="{9C158F2C-EAE9-6A9B-F59A-798036942D37}"/>
              </a:ext>
            </a:extLst>
          </p:cNvPr>
          <p:cNvSpPr>
            <a:spLocks noChangeArrowheads="1"/>
          </p:cNvSpPr>
          <p:nvPr/>
        </p:nvSpPr>
        <p:spPr bwMode="auto">
          <a:xfrm>
            <a:off x="3887586" y="228428"/>
            <a:ext cx="8141413" cy="707886"/>
          </a:xfrm>
          <a:prstGeom prst="rect">
            <a:avLst/>
          </a:prstGeom>
          <a:noFill/>
          <a:ln w="9525">
            <a:noFill/>
            <a:miter lim="800000"/>
            <a:headEnd/>
            <a:tailEnd/>
          </a:ln>
        </p:spPr>
        <p:txBody>
          <a:bodyPr wrap="square" lIns="216000" rIns="288000">
            <a:spAutoFit/>
          </a:bodyPr>
          <a:lstStyle/>
          <a:p>
            <a:pPr lvl="1" algn="r"/>
            <a:r>
              <a:rPr lang="it-IT" altLang="it-IT" sz="4000" dirty="0" smtClean="0">
                <a:solidFill>
                  <a:srgbClr val="633075"/>
                </a:solidFill>
                <a:latin typeface="Arial Narrow" pitchFamily="34" charset="0"/>
                <a:cs typeface="Helvetica" pitchFamily="34" charset="0"/>
              </a:rPr>
              <a:t>Background</a:t>
            </a:r>
            <a:endParaRPr lang="en-US" altLang="it-IT" sz="4000" dirty="0">
              <a:solidFill>
                <a:srgbClr val="633075"/>
              </a:solidFill>
              <a:latin typeface="Arial Narrow" pitchFamily="34" charset="0"/>
              <a:cs typeface="Helvetica" pitchFamily="34" charset="0"/>
            </a:endParaRPr>
          </a:p>
        </p:txBody>
      </p:sp>
    </p:spTree>
    <p:extLst>
      <p:ext uri="{BB962C8B-B14F-4D97-AF65-F5344CB8AC3E}">
        <p14:creationId xmlns:p14="http://schemas.microsoft.com/office/powerpoint/2010/main" val="13425786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razione immagine comple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 y="-2839403"/>
            <a:ext cx="14630400" cy="975360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1">
            <a:extLst>
              <a:ext uri="{FF2B5EF4-FFF2-40B4-BE49-F238E27FC236}">
                <a16:creationId xmlns:a16="http://schemas.microsoft.com/office/drawing/2014/main" id="{839AE8C8-74FF-A9D3-25C7-75469303E77A}"/>
              </a:ext>
            </a:extLst>
          </p:cNvPr>
          <p:cNvSpPr>
            <a:spLocks noChangeArrowheads="1"/>
          </p:cNvSpPr>
          <p:nvPr/>
        </p:nvSpPr>
        <p:spPr bwMode="auto">
          <a:xfrm>
            <a:off x="-321171" y="148979"/>
            <a:ext cx="6549251" cy="630942"/>
          </a:xfrm>
          <a:prstGeom prst="rect">
            <a:avLst/>
          </a:prstGeom>
          <a:noFill/>
          <a:ln w="9525">
            <a:noFill/>
            <a:miter lim="800000"/>
            <a:headEnd/>
            <a:tailEnd/>
          </a:ln>
        </p:spPr>
        <p:txBody>
          <a:bodyPr wrap="square" lIns="216000" rIns="288000">
            <a:spAutoFit/>
          </a:bodyPr>
          <a:lstStyle/>
          <a:p>
            <a:pPr lvl="1" defTabSz="457200" fontAlgn="base">
              <a:spcBef>
                <a:spcPct val="0"/>
              </a:spcBef>
              <a:spcAft>
                <a:spcPct val="0"/>
              </a:spcAft>
              <a:defRPr/>
            </a:pPr>
            <a:r>
              <a:rPr lang="en-US" altLang="it-IT" sz="3500" dirty="0">
                <a:solidFill>
                  <a:srgbClr val="633075"/>
                </a:solidFill>
                <a:latin typeface="Arial Narrow" pitchFamily="34" charset="0"/>
                <a:cs typeface="Helvetica" pitchFamily="34" charset="0"/>
              </a:rPr>
              <a:t>GLP-1 Agonists </a:t>
            </a:r>
            <a:r>
              <a:rPr lang="en-US" altLang="it-IT" sz="3500" dirty="0" smtClean="0">
                <a:solidFill>
                  <a:srgbClr val="633075"/>
                </a:solidFill>
                <a:latin typeface="Arial Narrow" pitchFamily="34" charset="0"/>
                <a:cs typeface="Helvetica" pitchFamily="34" charset="0"/>
              </a:rPr>
              <a:t>activity in ovaries</a:t>
            </a:r>
            <a:endParaRPr kumimoji="0" lang="it-IT"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sp>
        <p:nvSpPr>
          <p:cNvPr id="8" name="Rettangolo 7">
            <a:extLst>
              <a:ext uri="{FF2B5EF4-FFF2-40B4-BE49-F238E27FC236}">
                <a16:creationId xmlns:a16="http://schemas.microsoft.com/office/drawing/2014/main" id="{9FC68FC7-6163-0347-50B6-18D62847573A}"/>
              </a:ext>
            </a:extLst>
          </p:cNvPr>
          <p:cNvSpPr/>
          <p:nvPr/>
        </p:nvSpPr>
        <p:spPr>
          <a:xfrm>
            <a:off x="117986" y="1132948"/>
            <a:ext cx="6096000" cy="4881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5FED675F-0C7C-D001-E6C1-3A938B55E859}"/>
              </a:ext>
            </a:extLst>
          </p:cNvPr>
          <p:cNvSpPr txBox="1"/>
          <p:nvPr/>
        </p:nvSpPr>
        <p:spPr>
          <a:xfrm>
            <a:off x="277196" y="1246522"/>
            <a:ext cx="5861541" cy="4785926"/>
          </a:xfrm>
          <a:prstGeom prst="rect">
            <a:avLst/>
          </a:prstGeom>
          <a:noFill/>
        </p:spPr>
        <p:txBody>
          <a:bodyPr wrap="square" rtlCol="0">
            <a:spAutoFit/>
          </a:bodyPr>
          <a:lstStyle/>
          <a:p>
            <a:pPr>
              <a:buClr>
                <a:srgbClr val="AA1539"/>
              </a:buClr>
            </a:pPr>
            <a:r>
              <a:rPr lang="en-US" sz="2500" b="1" dirty="0" smtClean="0">
                <a:solidFill>
                  <a:srgbClr val="FF0000"/>
                </a:solidFill>
              </a:rPr>
              <a:t> </a:t>
            </a:r>
            <a:r>
              <a:rPr lang="en-US" sz="2400" b="1" dirty="0" smtClean="0">
                <a:solidFill>
                  <a:srgbClr val="5A1361"/>
                </a:solidFill>
              </a:rPr>
              <a:t>The effects of GLP1-RA administration resulted </a:t>
            </a:r>
            <a:r>
              <a:rPr lang="en-US" sz="2400" b="1" dirty="0">
                <a:solidFill>
                  <a:srgbClr val="5A1361"/>
                </a:solidFill>
              </a:rPr>
              <a:t>in a slow rise in progesterone levels, which peaked at the end of the </a:t>
            </a:r>
            <a:r>
              <a:rPr lang="en-US" sz="2400" b="1" dirty="0" err="1">
                <a:solidFill>
                  <a:srgbClr val="5A1361"/>
                </a:solidFill>
              </a:rPr>
              <a:t>proestrous</a:t>
            </a:r>
            <a:r>
              <a:rPr lang="en-US" sz="2400" b="1" dirty="0">
                <a:solidFill>
                  <a:srgbClr val="5A1361"/>
                </a:solidFill>
              </a:rPr>
              <a:t> phase. </a:t>
            </a:r>
            <a:endParaRPr lang="en-US" sz="2400" b="1" dirty="0" smtClean="0">
              <a:solidFill>
                <a:srgbClr val="5A1361"/>
              </a:solidFill>
            </a:endParaRPr>
          </a:p>
          <a:p>
            <a:pPr>
              <a:buClr>
                <a:srgbClr val="AA1539"/>
              </a:buClr>
            </a:pPr>
            <a:endParaRPr lang="en-US" sz="2400" b="1" dirty="0" smtClean="0">
              <a:solidFill>
                <a:srgbClr val="FF0000"/>
              </a:solidFill>
            </a:endParaRPr>
          </a:p>
          <a:p>
            <a:pPr>
              <a:buClr>
                <a:srgbClr val="AA1539"/>
              </a:buClr>
            </a:pPr>
            <a:r>
              <a:rPr lang="en-US" sz="2000" dirty="0">
                <a:solidFill>
                  <a:schemeClr val="bg2">
                    <a:lumMod val="25000"/>
                  </a:schemeClr>
                </a:solidFill>
              </a:rPr>
              <a:t>These hormonal changes were associated with a significant increase in follicular </a:t>
            </a:r>
            <a:r>
              <a:rPr lang="en-US" sz="2000" dirty="0" smtClean="0">
                <a:solidFill>
                  <a:schemeClr val="bg2">
                    <a:lumMod val="25000"/>
                  </a:schemeClr>
                </a:solidFill>
              </a:rPr>
              <a:t>number.</a:t>
            </a:r>
          </a:p>
          <a:p>
            <a:pPr>
              <a:buClr>
                <a:srgbClr val="AA1539"/>
              </a:buClr>
            </a:pPr>
            <a:endParaRPr lang="en-US" sz="2000" dirty="0" smtClean="0">
              <a:solidFill>
                <a:schemeClr val="bg2">
                  <a:lumMod val="25000"/>
                </a:schemeClr>
              </a:solidFill>
            </a:endParaRPr>
          </a:p>
          <a:p>
            <a:pPr>
              <a:buClr>
                <a:srgbClr val="AA1539"/>
              </a:buClr>
            </a:pPr>
            <a:r>
              <a:rPr lang="en-US" sz="2000" dirty="0" smtClean="0">
                <a:solidFill>
                  <a:schemeClr val="bg2">
                    <a:lumMod val="25000"/>
                  </a:schemeClr>
                </a:solidFill>
              </a:rPr>
              <a:t>In </a:t>
            </a:r>
            <a:r>
              <a:rPr lang="en-US" sz="2000" dirty="0">
                <a:solidFill>
                  <a:schemeClr val="bg2">
                    <a:lumMod val="25000"/>
                  </a:schemeClr>
                </a:solidFill>
              </a:rPr>
              <a:t>another study, female diabetic rats treated with intraperitoneal (IP) </a:t>
            </a:r>
            <a:r>
              <a:rPr lang="en-US" sz="2000" dirty="0" err="1">
                <a:solidFill>
                  <a:schemeClr val="bg2">
                    <a:lumMod val="25000"/>
                  </a:schemeClr>
                </a:solidFill>
              </a:rPr>
              <a:t>exenatide</a:t>
            </a:r>
            <a:r>
              <a:rPr lang="en-US" sz="2000" dirty="0">
                <a:solidFill>
                  <a:schemeClr val="bg2">
                    <a:lumMod val="25000"/>
                  </a:schemeClr>
                </a:solidFill>
              </a:rPr>
              <a:t> had a significant </a:t>
            </a:r>
            <a:r>
              <a:rPr lang="en-US" sz="2000" b="1" dirty="0">
                <a:solidFill>
                  <a:schemeClr val="bg2">
                    <a:lumMod val="25000"/>
                  </a:schemeClr>
                </a:solidFill>
              </a:rPr>
              <a:t>reduction in ovarian stromal fibrosis and follicular degeneration</a:t>
            </a:r>
            <a:r>
              <a:rPr lang="en-US" sz="2000" dirty="0">
                <a:solidFill>
                  <a:schemeClr val="bg2">
                    <a:lumMod val="25000"/>
                  </a:schemeClr>
                </a:solidFill>
              </a:rPr>
              <a:t> compared to controls, though the effects on glycemic control were not reported</a:t>
            </a:r>
          </a:p>
          <a:p>
            <a:pPr>
              <a:buClr>
                <a:srgbClr val="AA1539"/>
              </a:buClr>
            </a:pPr>
            <a:endParaRPr lang="en-US" sz="2400" dirty="0">
              <a:solidFill>
                <a:schemeClr val="bg2">
                  <a:lumMod val="25000"/>
                </a:schemeClr>
              </a:solidFill>
            </a:endParaRPr>
          </a:p>
        </p:txBody>
      </p:sp>
      <p:sp>
        <p:nvSpPr>
          <p:cNvPr id="4" name="Rettangolo 3"/>
          <p:cNvSpPr/>
          <p:nvPr/>
        </p:nvSpPr>
        <p:spPr>
          <a:xfrm>
            <a:off x="448234" y="5893876"/>
            <a:ext cx="11672047" cy="1384995"/>
          </a:xfrm>
          <a:prstGeom prst="rect">
            <a:avLst/>
          </a:prstGeom>
        </p:spPr>
        <p:txBody>
          <a:bodyPr wrap="square">
            <a:spAutoFit/>
          </a:bodyPr>
          <a:lstStyle/>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Coudwell m, Tidwell A.J, et al</a:t>
            </a:r>
          </a:p>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14 July2025, Effect of GLP-1 Agonist on Reproduction, </a:t>
            </a:r>
            <a:r>
              <a:rPr lang="en-US" altLang="it-IT" sz="1600" b="1" dirty="0" err="1">
                <a:solidFill>
                  <a:srgbClr val="909090"/>
                </a:solidFill>
                <a:latin typeface="Arial Narrow" panose="020B0606020202030204" pitchFamily="34" charset="0"/>
                <a:cs typeface="Arial" panose="020B0604020202020204" pitchFamily="34" charset="0"/>
              </a:rPr>
              <a:t>Th</a:t>
            </a:r>
            <a:r>
              <a:rPr lang="en-US" altLang="it-IT" sz="1600" b="1" dirty="0">
                <a:solidFill>
                  <a:srgbClr val="909090"/>
                </a:solidFill>
                <a:latin typeface="Arial Narrow" panose="020B0606020202030204" pitchFamily="34" charset="0"/>
                <a:cs typeface="Arial" panose="020B0604020202020204" pitchFamily="34" charset="0"/>
              </a:rPr>
              <a:t> </a:t>
            </a:r>
            <a:r>
              <a:rPr lang="en-US" altLang="it-IT" sz="1600" b="1" dirty="0" err="1">
                <a:solidFill>
                  <a:srgbClr val="909090"/>
                </a:solidFill>
                <a:latin typeface="Arial Narrow" panose="020B0606020202030204" pitchFamily="34" charset="0"/>
                <a:cs typeface="Arial" panose="020B0604020202020204" pitchFamily="34" charset="0"/>
              </a:rPr>
              <a:t>eJournal</a:t>
            </a:r>
            <a:r>
              <a:rPr lang="en-US" altLang="it-IT" sz="1600" b="1" dirty="0">
                <a:solidFill>
                  <a:srgbClr val="909090"/>
                </a:solidFill>
                <a:latin typeface="Arial Narrow" panose="020B0606020202030204" pitchFamily="34" charset="0"/>
                <a:cs typeface="Arial" panose="020B0604020202020204" pitchFamily="34" charset="0"/>
              </a:rPr>
              <a:t> of Clinical </a:t>
            </a:r>
            <a:r>
              <a:rPr lang="en-US" altLang="it-IT" sz="1600" b="1" dirty="0" err="1">
                <a:solidFill>
                  <a:srgbClr val="909090"/>
                </a:solidFill>
                <a:latin typeface="Arial Narrow" panose="020B0606020202030204" pitchFamily="34" charset="0"/>
                <a:cs typeface="Arial" panose="020B0604020202020204" pitchFamily="34" charset="0"/>
              </a:rPr>
              <a:t>Endocrinolgy</a:t>
            </a:r>
            <a:r>
              <a:rPr lang="en-US" altLang="it-IT" sz="1600" b="1" dirty="0">
                <a:solidFill>
                  <a:srgbClr val="909090"/>
                </a:solidFill>
                <a:latin typeface="Arial Narrow" panose="020B0606020202030204" pitchFamily="34" charset="0"/>
                <a:cs typeface="Arial" panose="020B0604020202020204" pitchFamily="34" charset="0"/>
              </a:rPr>
              <a:t> &amp; Metabolism </a:t>
            </a:r>
          </a:p>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https://doi.org/10,1210/clinem/dgaf/401</a:t>
            </a:r>
          </a:p>
          <a:p>
            <a:pPr lvl="0" algn="r" defTabSz="457200" fontAlgn="base">
              <a:spcBef>
                <a:spcPct val="0"/>
              </a:spcBef>
              <a:spcAft>
                <a:spcPct val="0"/>
              </a:spcAft>
              <a:defRPr/>
            </a:pPr>
            <a:r>
              <a:rPr lang="en-US" altLang="it-IT" i="1" dirty="0" smtClean="0">
                <a:solidFill>
                  <a:srgbClr val="909090"/>
                </a:solidFill>
                <a:latin typeface="Arial Narrow" panose="020B0606020202030204" pitchFamily="34" charset="0"/>
                <a:cs typeface="Arial" panose="020B0604020202020204" pitchFamily="34" charset="0"/>
              </a:rPr>
              <a:t>.</a:t>
            </a:r>
            <a:endParaRPr lang="en-US" altLang="it-IT" i="1" dirty="0">
              <a:solidFill>
                <a:srgbClr val="909090"/>
              </a:solidFill>
              <a:latin typeface="Arial Narrow" panose="020B0606020202030204" pitchFamily="34" charset="0"/>
              <a:cs typeface="Arial" panose="020B0604020202020204" pitchFamily="34" charset="0"/>
            </a:endParaRPr>
          </a:p>
          <a:p>
            <a:pPr lvl="0" algn="r" defTabSz="457200" fontAlgn="base">
              <a:spcBef>
                <a:spcPct val="0"/>
              </a:spcBef>
              <a:spcAft>
                <a:spcPct val="0"/>
              </a:spcAft>
              <a:defRPr/>
            </a:pPr>
            <a:endParaRPr lang="en-US" altLang="it-IT" i="1" dirty="0">
              <a:solidFill>
                <a:srgbClr val="90909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828875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8DF4D5-1544-9D93-1CE9-74AC4906C76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618" r="11669" b="13286"/>
          <a:stretch/>
        </p:blipFill>
        <p:spPr>
          <a:xfrm>
            <a:off x="1" y="1089025"/>
            <a:ext cx="6096000" cy="4650433"/>
          </a:xfrm>
          <a:prstGeom prst="rect">
            <a:avLst/>
          </a:prstGeom>
        </p:spPr>
      </p:pic>
      <p:sp>
        <p:nvSpPr>
          <p:cNvPr id="4" name="Rettangolo 3">
            <a:extLst>
              <a:ext uri="{FF2B5EF4-FFF2-40B4-BE49-F238E27FC236}">
                <a16:creationId xmlns:a16="http://schemas.microsoft.com/office/drawing/2014/main" id="{B0E2C96E-4A3E-03E0-3517-C0B6ED7F7EA8}"/>
              </a:ext>
            </a:extLst>
          </p:cNvPr>
          <p:cNvSpPr/>
          <p:nvPr/>
        </p:nvSpPr>
        <p:spPr>
          <a:xfrm>
            <a:off x="6169688" y="1089026"/>
            <a:ext cx="6022311" cy="4650432"/>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F922E67E-9122-8329-F4A3-DDCBBDCFD3B2}"/>
              </a:ext>
            </a:extLst>
          </p:cNvPr>
          <p:cNvSpPr txBox="1"/>
          <p:nvPr/>
        </p:nvSpPr>
        <p:spPr>
          <a:xfrm>
            <a:off x="6126092" y="1193817"/>
            <a:ext cx="5977032" cy="4708981"/>
          </a:xfrm>
          <a:prstGeom prst="rect">
            <a:avLst/>
          </a:prstGeom>
          <a:noFill/>
        </p:spPr>
        <p:txBody>
          <a:bodyPr wrap="square" rtlCol="0">
            <a:spAutoFit/>
          </a:bodyPr>
          <a:lstStyle/>
          <a:p>
            <a:pPr marL="342900" lvl="0" indent="-342900">
              <a:buClr>
                <a:srgbClr val="FFFF66"/>
              </a:buClr>
              <a:buFont typeface="Arial" panose="020B0604020202020204" pitchFamily="34" charset="0"/>
              <a:buChar char="•"/>
            </a:pPr>
            <a:r>
              <a:rPr lang="en-US" sz="2000" dirty="0">
                <a:solidFill>
                  <a:schemeClr val="bg1"/>
                </a:solidFill>
              </a:rPr>
              <a:t>GLP1 agonists has resulted in significant increases both in serum estradiol (E2) and progesterone levels, reductions in serum androgen level, decreased ovarian expression of steroid synthesis enzymes, and return of estrus </a:t>
            </a:r>
            <a:r>
              <a:rPr lang="en-US" sz="2000" dirty="0" err="1" smtClean="0">
                <a:solidFill>
                  <a:schemeClr val="bg1"/>
                </a:solidFill>
              </a:rPr>
              <a:t>cyclicity</a:t>
            </a:r>
            <a:endParaRPr lang="en-US" sz="2000" dirty="0" smtClean="0">
              <a:solidFill>
                <a:schemeClr val="bg1"/>
              </a:solidFill>
            </a:endParaRPr>
          </a:p>
          <a:p>
            <a:pPr marL="342900" lvl="0" indent="-342900">
              <a:buClr>
                <a:srgbClr val="FFFF66"/>
              </a:buClr>
              <a:buFont typeface="Arial" panose="020B0604020202020204" pitchFamily="34" charset="0"/>
              <a:buChar char="•"/>
            </a:pPr>
            <a:endParaRPr lang="en-US" sz="2000" dirty="0">
              <a:solidFill>
                <a:schemeClr val="bg1"/>
              </a:solidFill>
            </a:endParaRPr>
          </a:p>
          <a:p>
            <a:pPr marL="342900" lvl="0" indent="-342900">
              <a:buClr>
                <a:srgbClr val="FFFF66"/>
              </a:buClr>
              <a:buFont typeface="Arial" panose="020B0604020202020204" pitchFamily="34" charset="0"/>
              <a:buChar char="•"/>
            </a:pPr>
            <a:r>
              <a:rPr lang="en-US" sz="2000" dirty="0">
                <a:solidFill>
                  <a:schemeClr val="bg1"/>
                </a:solidFill>
              </a:rPr>
              <a:t>Many of the PCOS animal studies investigated ovarian histology by hematoxylin and eosin staining to compare the effect of GLP1 agonist treatment with untreated controls. GLP1 agonist treatment of “PCOS” mice was associated with an increased </a:t>
            </a:r>
            <a:r>
              <a:rPr lang="en-US" sz="2000" b="1" dirty="0">
                <a:solidFill>
                  <a:srgbClr val="FFFF66"/>
                </a:solidFill>
              </a:rPr>
              <a:t>number of follicles, thicker granulosa cell layers, increased prevalence of corpus </a:t>
            </a:r>
            <a:r>
              <a:rPr lang="en-US" sz="2000" b="1" dirty="0" err="1">
                <a:solidFill>
                  <a:srgbClr val="FFFF66"/>
                </a:solidFill>
              </a:rPr>
              <a:t>lutea</a:t>
            </a:r>
            <a:r>
              <a:rPr lang="en-US" sz="2000" b="1" dirty="0">
                <a:solidFill>
                  <a:srgbClr val="FFFF66"/>
                </a:solidFill>
              </a:rPr>
              <a:t>, and decreased cystic components of the ovaries </a:t>
            </a:r>
          </a:p>
          <a:p>
            <a:pPr marL="342900" lvl="0" indent="-342900">
              <a:buClr>
                <a:srgbClr val="AA1539"/>
              </a:buClr>
              <a:buFont typeface="Arial" panose="020B0604020202020204" pitchFamily="34" charset="0"/>
              <a:buChar char="•"/>
            </a:pPr>
            <a:endParaRPr lang="en-US" sz="2000" dirty="0">
              <a:solidFill>
                <a:schemeClr val="bg1"/>
              </a:solidFill>
            </a:endParaRPr>
          </a:p>
        </p:txBody>
      </p:sp>
      <p:sp>
        <p:nvSpPr>
          <p:cNvPr id="9" name="Text Box 5">
            <a:extLst>
              <a:ext uri="{FF2B5EF4-FFF2-40B4-BE49-F238E27FC236}">
                <a16:creationId xmlns:a16="http://schemas.microsoft.com/office/drawing/2014/main" id="{791BE61F-971F-C54E-F49E-6A1E4DC6A5A0}"/>
              </a:ext>
            </a:extLst>
          </p:cNvPr>
          <p:cNvSpPr txBox="1">
            <a:spLocks noChangeArrowheads="1"/>
          </p:cNvSpPr>
          <p:nvPr/>
        </p:nvSpPr>
        <p:spPr bwMode="auto">
          <a:xfrm>
            <a:off x="0" y="5850000"/>
            <a:ext cx="1217412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kumimoji="0" lang="en-US" altLang="it-IT" sz="18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a:t>
            </a:r>
            <a:r>
              <a:rPr lang="en-US" altLang="it-IT" sz="1600" b="1" dirty="0" err="1">
                <a:solidFill>
                  <a:srgbClr val="909090"/>
                </a:solidFill>
                <a:latin typeface="Arial Narrow" panose="020B0606020202030204" pitchFamily="34" charset="0"/>
                <a:cs typeface="Arial" panose="020B0604020202020204" pitchFamily="34" charset="0"/>
              </a:rPr>
              <a:t>Coudwell</a:t>
            </a:r>
            <a:r>
              <a:rPr lang="en-US" altLang="it-IT" sz="1600" b="1" dirty="0">
                <a:solidFill>
                  <a:srgbClr val="909090"/>
                </a:solidFill>
                <a:latin typeface="Arial Narrow" panose="020B0606020202030204" pitchFamily="34" charset="0"/>
                <a:cs typeface="Arial" panose="020B0604020202020204" pitchFamily="34" charset="0"/>
              </a:rPr>
              <a:t> m, Tidwell A.J, et al</a:t>
            </a:r>
          </a:p>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14 July2025, Effect of GLP-1 Agonist on Reproduction, The Journal of Clinical </a:t>
            </a:r>
            <a:r>
              <a:rPr lang="en-US" altLang="it-IT" sz="1600" b="1" dirty="0" err="1">
                <a:solidFill>
                  <a:srgbClr val="909090"/>
                </a:solidFill>
                <a:latin typeface="Arial Narrow" panose="020B0606020202030204" pitchFamily="34" charset="0"/>
                <a:cs typeface="Arial" panose="020B0604020202020204" pitchFamily="34" charset="0"/>
              </a:rPr>
              <a:t>Endocrinolgy</a:t>
            </a:r>
            <a:r>
              <a:rPr lang="en-US" altLang="it-IT" sz="1600" b="1" dirty="0">
                <a:solidFill>
                  <a:srgbClr val="909090"/>
                </a:solidFill>
                <a:latin typeface="Arial Narrow" panose="020B0606020202030204" pitchFamily="34" charset="0"/>
                <a:cs typeface="Arial" panose="020B0604020202020204" pitchFamily="34" charset="0"/>
              </a:rPr>
              <a:t> &amp; Metabolism </a:t>
            </a:r>
          </a:p>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https://doi.org/10,1210/clinem/dgaf/401</a:t>
            </a:r>
          </a:p>
        </p:txBody>
      </p:sp>
      <p:sp>
        <p:nvSpPr>
          <p:cNvPr id="2" name="Rettangolo 1">
            <a:extLst>
              <a:ext uri="{FF2B5EF4-FFF2-40B4-BE49-F238E27FC236}">
                <a16:creationId xmlns:a16="http://schemas.microsoft.com/office/drawing/2014/main" id="{8D98F317-5F12-7658-B06D-9FFCDE46B51F}"/>
              </a:ext>
            </a:extLst>
          </p:cNvPr>
          <p:cNvSpPr>
            <a:spLocks noChangeArrowheads="1"/>
          </p:cNvSpPr>
          <p:nvPr/>
        </p:nvSpPr>
        <p:spPr bwMode="auto">
          <a:xfrm>
            <a:off x="144460" y="-35847"/>
            <a:ext cx="12047540" cy="1200329"/>
          </a:xfrm>
          <a:prstGeom prst="rect">
            <a:avLst/>
          </a:prstGeom>
          <a:noFill/>
          <a:ln w="9525">
            <a:noFill/>
            <a:miter lim="800000"/>
            <a:headEnd/>
            <a:tailEnd/>
          </a:ln>
        </p:spPr>
        <p:txBody>
          <a:bodyPr wrap="square"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kumimoji="0" lang="en-US"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PATHOPHYSIOLOGY OF GORD IN PREGNANCY:</a:t>
            </a:r>
            <a:br>
              <a:rPr kumimoji="0" lang="en-US"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br>
            <a:r>
              <a:rPr kumimoji="0" lang="en-US" altLang="it-IT" sz="35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animal models</a:t>
            </a:r>
            <a:endParaRPr kumimoji="0" lang="it-IT"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spTree>
    <p:extLst>
      <p:ext uri="{BB962C8B-B14F-4D97-AF65-F5344CB8AC3E}">
        <p14:creationId xmlns:p14="http://schemas.microsoft.com/office/powerpoint/2010/main" val="31972796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4C7F6492-5E74-D832-C602-C82283CE25C3}"/>
              </a:ext>
            </a:extLst>
          </p:cNvPr>
          <p:cNvSpPr/>
          <p:nvPr/>
        </p:nvSpPr>
        <p:spPr>
          <a:xfrm>
            <a:off x="3706012" y="1052512"/>
            <a:ext cx="8485987" cy="4681539"/>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67447664-19DC-5244-A08D-47F6F105ACF7}"/>
              </a:ext>
            </a:extLst>
          </p:cNvPr>
          <p:cNvSpPr/>
          <p:nvPr/>
        </p:nvSpPr>
        <p:spPr>
          <a:xfrm>
            <a:off x="4961106" y="1601470"/>
            <a:ext cx="7055102" cy="2574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latin typeface="URWPalladioL-Roma"/>
            </a:endParaRPr>
          </a:p>
          <a:p>
            <a:endParaRPr lang="en-US" sz="2200" dirty="0">
              <a:latin typeface="URWPalladioL-Roma"/>
            </a:endParaRPr>
          </a:p>
          <a:p>
            <a:pPr marL="342900" indent="-342900">
              <a:buFont typeface="Arial" panose="020B0604020202020204" pitchFamily="34" charset="0"/>
              <a:buChar char="•"/>
            </a:pPr>
            <a:r>
              <a:rPr lang="en-US" sz="2200" dirty="0" smtClean="0"/>
              <a:t>GLP-1 </a:t>
            </a:r>
            <a:r>
              <a:rPr lang="en-US" sz="2200" dirty="0"/>
              <a:t>agonists (</a:t>
            </a:r>
            <a:r>
              <a:rPr lang="en-US" sz="2200" dirty="0" err="1"/>
              <a:t>exenatide</a:t>
            </a:r>
            <a:r>
              <a:rPr lang="en-US" sz="2200" dirty="0"/>
              <a:t>, </a:t>
            </a:r>
            <a:r>
              <a:rPr lang="en-US" sz="2200" dirty="0" err="1"/>
              <a:t>semaglutide</a:t>
            </a:r>
            <a:r>
              <a:rPr lang="en-US" sz="2200" dirty="0"/>
              <a:t>) reduce endometrial fibrosis and intrauterine adhesions in animal models</a:t>
            </a:r>
            <a:r>
              <a:rPr lang="en-US" sz="2200" dirty="0" smtClean="0"/>
              <a:t>.</a:t>
            </a:r>
          </a:p>
          <a:p>
            <a:pPr marL="342900" indent="-342900">
              <a:buFont typeface="Arial" panose="020B0604020202020204" pitchFamily="34" charset="0"/>
              <a:buChar char="•"/>
            </a:pPr>
            <a:r>
              <a:rPr lang="en-US" sz="2200" dirty="0" smtClean="0"/>
              <a:t>GLP-1 RA  </a:t>
            </a:r>
            <a:r>
              <a:rPr lang="en-US" sz="2200" dirty="0"/>
              <a:t>show anti-inflammatory and anti-fibrotic effects in endometrial tissue</a:t>
            </a:r>
            <a:r>
              <a:rPr lang="en-US" sz="2200" dirty="0" smtClean="0"/>
              <a:t>.</a:t>
            </a:r>
          </a:p>
          <a:p>
            <a:pPr marL="342900" indent="-342900">
              <a:buFont typeface="Arial" panose="020B0604020202020204" pitchFamily="34" charset="0"/>
              <a:buChar char="•"/>
            </a:pPr>
            <a:r>
              <a:rPr lang="en-US" sz="2200" dirty="0" smtClean="0"/>
              <a:t>Studies </a:t>
            </a:r>
            <a:r>
              <a:rPr lang="en-US" sz="2200" dirty="0"/>
              <a:t>with </a:t>
            </a:r>
            <a:r>
              <a:rPr lang="en-US" sz="2200" dirty="0" err="1"/>
              <a:t>exenatide</a:t>
            </a:r>
            <a:r>
              <a:rPr lang="en-US" sz="2200" dirty="0"/>
              <a:t> and </a:t>
            </a:r>
            <a:r>
              <a:rPr lang="en-US" sz="2200" dirty="0" err="1"/>
              <a:t>liraglutide</a:t>
            </a:r>
            <a:r>
              <a:rPr lang="en-US" sz="2200" dirty="0"/>
              <a:t> on endometrial cancer cells demonstrate increased autophagy and reduced tumor </a:t>
            </a:r>
            <a:r>
              <a:rPr lang="en-US" sz="2200" dirty="0" smtClean="0"/>
              <a:t>growth</a:t>
            </a:r>
          </a:p>
          <a:p>
            <a:pPr marL="342900" indent="-342900">
              <a:buFont typeface="Arial" panose="020B0604020202020204" pitchFamily="34" charset="0"/>
              <a:buChar char="•"/>
            </a:pPr>
            <a:r>
              <a:rPr lang="en-US" sz="2200" dirty="0" smtClean="0"/>
              <a:t>Clear </a:t>
            </a:r>
            <a:r>
              <a:rPr lang="en-US" sz="2200" dirty="0"/>
              <a:t>therapeutic potential in pathological conditions, but effects in normal physiology remain </a:t>
            </a:r>
            <a:r>
              <a:rPr lang="en-US" sz="2200" dirty="0" smtClean="0"/>
              <a:t>unknown</a:t>
            </a:r>
            <a:endParaRPr lang="en-US" sz="2200" dirty="0"/>
          </a:p>
        </p:txBody>
      </p:sp>
      <p:sp>
        <p:nvSpPr>
          <p:cNvPr id="4" name="Rettangolo 1">
            <a:extLst>
              <a:ext uri="{FF2B5EF4-FFF2-40B4-BE49-F238E27FC236}">
                <a16:creationId xmlns:a16="http://schemas.microsoft.com/office/drawing/2014/main" id="{95428CE1-105C-4F82-5FB0-EAD226D92B5F}"/>
              </a:ext>
            </a:extLst>
          </p:cNvPr>
          <p:cNvSpPr>
            <a:spLocks noChangeArrowheads="1"/>
          </p:cNvSpPr>
          <p:nvPr/>
        </p:nvSpPr>
        <p:spPr bwMode="auto">
          <a:xfrm>
            <a:off x="1180821" y="133601"/>
            <a:ext cx="10762973" cy="646331"/>
          </a:xfrm>
          <a:prstGeom prst="rect">
            <a:avLst/>
          </a:prstGeom>
          <a:noFill/>
          <a:ln w="9525">
            <a:noFill/>
            <a:miter lim="800000"/>
            <a:headEnd/>
            <a:tailEnd/>
          </a:ln>
        </p:spPr>
        <p:txBody>
          <a:bodyPr wrap="square"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lang="en-US" altLang="it-IT" sz="3600" dirty="0" smtClean="0">
                <a:solidFill>
                  <a:srgbClr val="633075"/>
                </a:solidFill>
                <a:latin typeface="Arial Narrow" pitchFamily="34" charset="0"/>
                <a:cs typeface="Helvetica" pitchFamily="34" charset="0"/>
              </a:rPr>
              <a:t>GLP1 RA </a:t>
            </a:r>
            <a:r>
              <a:rPr lang="en-US" altLang="it-IT" sz="3600" dirty="0" err="1" smtClean="0">
                <a:solidFill>
                  <a:srgbClr val="633075"/>
                </a:solidFill>
                <a:latin typeface="Arial Narrow" pitchFamily="34" charset="0"/>
                <a:cs typeface="Helvetica" pitchFamily="34" charset="0"/>
              </a:rPr>
              <a:t>acitivity</a:t>
            </a:r>
            <a:r>
              <a:rPr lang="en-US" altLang="it-IT" sz="3600" dirty="0" smtClean="0">
                <a:solidFill>
                  <a:srgbClr val="633075"/>
                </a:solidFill>
                <a:latin typeface="Arial Narrow" pitchFamily="34" charset="0"/>
                <a:cs typeface="Helvetica" pitchFamily="34" charset="0"/>
              </a:rPr>
              <a:t> in endometrium</a:t>
            </a:r>
            <a:endParaRPr kumimoji="0" lang="it-IT" altLang="it-IT" sz="3600" b="0" i="0" u="none" strike="noStrike" kern="1200" cap="none" spc="0" normalizeH="0" baseline="0" noProof="0" dirty="0">
              <a:ln>
                <a:noFill/>
              </a:ln>
              <a:solidFill>
                <a:srgbClr val="633075"/>
              </a:solidFill>
              <a:effectLst/>
              <a:uLnTx/>
              <a:uFillTx/>
              <a:latin typeface="Arial Narrow" pitchFamily="34" charset="0"/>
              <a:cs typeface="Helvetica" pitchFamily="34" charset="0"/>
            </a:endParaRPr>
          </a:p>
        </p:txBody>
      </p:sp>
      <p:sp>
        <p:nvSpPr>
          <p:cNvPr id="6" name="Rettangolo 5"/>
          <p:cNvSpPr/>
          <p:nvPr/>
        </p:nvSpPr>
        <p:spPr>
          <a:xfrm>
            <a:off x="5994400" y="5743555"/>
            <a:ext cx="6096000" cy="923330"/>
          </a:xfrm>
          <a:prstGeom prst="rect">
            <a:avLst/>
          </a:prstGeom>
        </p:spPr>
        <p:txBody>
          <a:bodyPr>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Charalampos </a:t>
            </a:r>
            <a:r>
              <a:rPr lang="en-US" altLang="it-IT" b="1" dirty="0" err="1">
                <a:solidFill>
                  <a:srgbClr val="909090"/>
                </a:solidFill>
                <a:latin typeface="Arial Narrow" panose="020B0606020202030204" pitchFamily="34" charset="0"/>
                <a:cs typeface="Arial" panose="020B0604020202020204" pitchFamily="34" charset="0"/>
              </a:rPr>
              <a:t>Voros</a:t>
            </a:r>
            <a:r>
              <a:rPr lang="en-US" altLang="it-IT" b="1" dirty="0">
                <a:solidFill>
                  <a:srgbClr val="909090"/>
                </a:solidFill>
                <a:latin typeface="Arial Narrow" panose="020B0606020202030204" pitchFamily="34" charset="0"/>
                <a:cs typeface="Arial" panose="020B0604020202020204" pitchFamily="34" charset="0"/>
              </a:rPr>
              <a:t>, et al </a:t>
            </a:r>
          </a:p>
          <a:p>
            <a:pPr lvl="0" algn="r" defTabSz="457200" fontAlgn="base">
              <a:spcBef>
                <a:spcPct val="0"/>
              </a:spcBef>
              <a:spcAft>
                <a:spcPct val="0"/>
              </a:spcAft>
              <a:defRPr/>
            </a:pPr>
            <a:r>
              <a:rPr lang="en-US" altLang="it-IT" i="1" dirty="0">
                <a:solidFill>
                  <a:srgbClr val="909090"/>
                </a:solidFill>
                <a:latin typeface="Arial Narrow" panose="020B0606020202030204" pitchFamily="34" charset="0"/>
                <a:cs typeface="Arial" panose="020B0604020202020204" pitchFamily="34" charset="0"/>
              </a:rPr>
              <a:t>2025, The Relationship Between Obesity, Bariatric Surgery, and Infertility: A Systematic Review Life, 15,758</a:t>
            </a:r>
          </a:p>
        </p:txBody>
      </p:sp>
      <p:pic>
        <p:nvPicPr>
          <p:cNvPr id="2050" name="Picture 2" descr="https://c0.wallpaperflare.com/preview/594/277/279/purple-and-pink-abstract-pai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3" y="1043008"/>
            <a:ext cx="4883353" cy="470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9846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1309" y="1152004"/>
            <a:ext cx="12176738" cy="4645025"/>
          </a:xfrm>
          <a:prstGeom prst="rect">
            <a:avLst/>
          </a:prstGeom>
        </p:spPr>
      </p:pic>
      <p:sp>
        <p:nvSpPr>
          <p:cNvPr id="5" name="Rettangolo 4">
            <a:extLst>
              <a:ext uri="{FF2B5EF4-FFF2-40B4-BE49-F238E27FC236}">
                <a16:creationId xmlns:a16="http://schemas.microsoft.com/office/drawing/2014/main" id="{3958B8AC-C9E1-8DAB-3944-1FC4DD974551}"/>
              </a:ext>
            </a:extLst>
          </p:cNvPr>
          <p:cNvSpPr>
            <a:spLocks noChangeArrowheads="1"/>
          </p:cNvSpPr>
          <p:nvPr/>
        </p:nvSpPr>
        <p:spPr bwMode="auto">
          <a:xfrm>
            <a:off x="1093074" y="283305"/>
            <a:ext cx="11098926" cy="646331"/>
          </a:xfrm>
          <a:prstGeom prst="rect">
            <a:avLst/>
          </a:prstGeom>
          <a:noFill/>
          <a:ln w="9525">
            <a:noFill/>
            <a:miter lim="800000"/>
            <a:headEnd/>
            <a:tailEnd/>
          </a:ln>
        </p:spPr>
        <p:txBody>
          <a:bodyPr wrap="square" lIns="216000" rIns="288000">
            <a:spAutoFit/>
          </a:bodyPr>
          <a:lstStyle/>
          <a:p>
            <a:pPr lvl="1" algn="r">
              <a:defRPr/>
            </a:pPr>
            <a:r>
              <a:rPr lang="en-US" altLang="it-IT" sz="3600">
                <a:solidFill>
                  <a:srgbClr val="633075"/>
                </a:solidFill>
                <a:latin typeface="Arial Narrow" pitchFamily="34" charset="0"/>
                <a:cs typeface="Helvetica" pitchFamily="34" charset="0"/>
              </a:rPr>
              <a:t>Personalizing Therapy: What Works Best?”</a:t>
            </a:r>
            <a:endParaRPr kumimoji="0" lang="en-US" altLang="it-IT" sz="36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sp>
        <p:nvSpPr>
          <p:cNvPr id="4" name="Rettangolo 3">
            <a:extLst>
              <a:ext uri="{FF2B5EF4-FFF2-40B4-BE49-F238E27FC236}">
                <a16:creationId xmlns:a16="http://schemas.microsoft.com/office/drawing/2014/main" id="{6A56308E-DDB4-4F58-F054-7CDE174EDE53}"/>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88D266AA-E262-11C8-34B4-15DD9A347BB8}"/>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Elemento grafico 1" descr="Medicina con riempimento a tinta unita">
            <a:extLst>
              <a:ext uri="{FF2B5EF4-FFF2-40B4-BE49-F238E27FC236}">
                <a16:creationId xmlns:a16="http://schemas.microsoft.com/office/drawing/2014/main" id="{7EE2C582-7EB5-C99D-27B1-9BDE6CEF9D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5759" y="1876895"/>
            <a:ext cx="3326300" cy="3326300"/>
          </a:xfrm>
          <a:prstGeom prst="rect">
            <a:avLst/>
          </a:prstGeom>
        </p:spPr>
      </p:pic>
      <p:sp>
        <p:nvSpPr>
          <p:cNvPr id="59" name="Rettangolo 58">
            <a:extLst>
              <a:ext uri="{FF2B5EF4-FFF2-40B4-BE49-F238E27FC236}">
                <a16:creationId xmlns:a16="http://schemas.microsoft.com/office/drawing/2014/main" id="{43572B4F-77D6-65A9-8722-E10DCFD82C5A}"/>
              </a:ext>
            </a:extLst>
          </p:cNvPr>
          <p:cNvSpPr/>
          <p:nvPr/>
        </p:nvSpPr>
        <p:spPr>
          <a:xfrm>
            <a:off x="4096119" y="1669440"/>
            <a:ext cx="7809559" cy="3433585"/>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Clr>
                <a:srgbClr val="C00000"/>
              </a:buClr>
              <a:buFont typeface="Arial" panose="020B0604020202020204" pitchFamily="34" charset="0"/>
              <a:buChar char="•"/>
            </a:pPr>
            <a:r>
              <a:rPr lang="en-US" sz="2800" dirty="0" smtClean="0">
                <a:solidFill>
                  <a:srgbClr val="E7E6E6">
                    <a:lumMod val="25000"/>
                  </a:srgbClr>
                </a:solidFill>
              </a:rPr>
              <a:t>Clinical trials of women with PCOS compared pregnancy rates in those treated with GLP1 agonists vs other therapies. </a:t>
            </a:r>
          </a:p>
        </p:txBody>
      </p:sp>
      <p:cxnSp>
        <p:nvCxnSpPr>
          <p:cNvPr id="60" name="Connettore diritto 59">
            <a:extLst>
              <a:ext uri="{FF2B5EF4-FFF2-40B4-BE49-F238E27FC236}">
                <a16:creationId xmlns:a16="http://schemas.microsoft.com/office/drawing/2014/main" id="{EDC6B5E3-A18A-D561-3302-733E4DA2F10C}"/>
              </a:ext>
            </a:extLst>
          </p:cNvPr>
          <p:cNvCxnSpPr>
            <a:cxnSpLocks/>
          </p:cNvCxnSpPr>
          <p:nvPr/>
        </p:nvCxnSpPr>
        <p:spPr>
          <a:xfrm flipV="1">
            <a:off x="2104222" y="3063980"/>
            <a:ext cx="1962401" cy="132661"/>
          </a:xfrm>
          <a:prstGeom prst="line">
            <a:avLst/>
          </a:prstGeom>
          <a:ln w="19050">
            <a:solidFill>
              <a:srgbClr val="BC2649"/>
            </a:solidFill>
            <a:tailEnd type="oval"/>
          </a:ln>
        </p:spPr>
        <p:style>
          <a:lnRef idx="1">
            <a:schemeClr val="accent1"/>
          </a:lnRef>
          <a:fillRef idx="0">
            <a:schemeClr val="accent1"/>
          </a:fillRef>
          <a:effectRef idx="0">
            <a:schemeClr val="accent1"/>
          </a:effectRef>
          <a:fontRef idx="minor">
            <a:schemeClr val="tx1"/>
          </a:fontRef>
        </p:style>
      </p:cxn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sp>
        <p:nvSpPr>
          <p:cNvPr id="6" name="Rettangolo 5"/>
          <p:cNvSpPr/>
          <p:nvPr/>
        </p:nvSpPr>
        <p:spPr>
          <a:xfrm>
            <a:off x="632298" y="5837880"/>
            <a:ext cx="11335586" cy="830997"/>
          </a:xfrm>
          <a:prstGeom prst="rect">
            <a:avLst/>
          </a:prstGeom>
        </p:spPr>
        <p:txBody>
          <a:bodyPr wrap="square">
            <a:spAutoFit/>
          </a:bodyPr>
          <a:lstStyle/>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Coudwell m, Tidwell A.J, et al</a:t>
            </a:r>
          </a:p>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14 July2025, Effect of GLP-1 Agonist on Reproduction, The Journal of Clinical </a:t>
            </a:r>
            <a:r>
              <a:rPr lang="en-US" altLang="it-IT" sz="1600" b="1" dirty="0" err="1">
                <a:solidFill>
                  <a:srgbClr val="909090"/>
                </a:solidFill>
                <a:latin typeface="Arial Narrow" panose="020B0606020202030204" pitchFamily="34" charset="0"/>
                <a:cs typeface="Arial" panose="020B0604020202020204" pitchFamily="34" charset="0"/>
              </a:rPr>
              <a:t>Endocrinolgy</a:t>
            </a:r>
            <a:r>
              <a:rPr lang="en-US" altLang="it-IT" sz="1600" b="1" dirty="0">
                <a:solidFill>
                  <a:srgbClr val="909090"/>
                </a:solidFill>
                <a:latin typeface="Arial Narrow" panose="020B0606020202030204" pitchFamily="34" charset="0"/>
                <a:cs typeface="Arial" panose="020B0604020202020204" pitchFamily="34" charset="0"/>
              </a:rPr>
              <a:t> &amp; Metabolism </a:t>
            </a:r>
          </a:p>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https://doi.org/10,1210/clinem/dgaf/401</a:t>
            </a:r>
          </a:p>
        </p:txBody>
      </p:sp>
    </p:spTree>
    <p:extLst>
      <p:ext uri="{BB962C8B-B14F-4D97-AF65-F5344CB8AC3E}">
        <p14:creationId xmlns:p14="http://schemas.microsoft.com/office/powerpoint/2010/main" val="291983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0" y="2250490"/>
            <a:ext cx="12176738" cy="4645025"/>
          </a:xfrm>
          <a:prstGeom prst="rect">
            <a:avLst/>
          </a:prstGeom>
        </p:spPr>
      </p:pic>
      <p:sp>
        <p:nvSpPr>
          <p:cNvPr id="4" name="Rettangolo 3">
            <a:extLst>
              <a:ext uri="{FF2B5EF4-FFF2-40B4-BE49-F238E27FC236}">
                <a16:creationId xmlns:a16="http://schemas.microsoft.com/office/drawing/2014/main" id="{6A56308E-DDB4-4F58-F054-7CDE174EDE53}"/>
              </a:ext>
            </a:extLst>
          </p:cNvPr>
          <p:cNvSpPr/>
          <p:nvPr/>
        </p:nvSpPr>
        <p:spPr>
          <a:xfrm>
            <a:off x="0" y="219329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88D266AA-E262-11C8-34B4-15DD9A347BB8}"/>
              </a:ext>
            </a:extLst>
          </p:cNvPr>
          <p:cNvSpPr/>
          <p:nvPr/>
        </p:nvSpPr>
        <p:spPr>
          <a:xfrm>
            <a:off x="0" y="625312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ettangolo 58">
            <a:extLst>
              <a:ext uri="{FF2B5EF4-FFF2-40B4-BE49-F238E27FC236}">
                <a16:creationId xmlns:a16="http://schemas.microsoft.com/office/drawing/2014/main" id="{43572B4F-77D6-65A9-8722-E10DCFD82C5A}"/>
              </a:ext>
            </a:extLst>
          </p:cNvPr>
          <p:cNvSpPr/>
          <p:nvPr/>
        </p:nvSpPr>
        <p:spPr>
          <a:xfrm>
            <a:off x="264161" y="2372316"/>
            <a:ext cx="11641518" cy="3807377"/>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342900" lvl="0" indent="-342900">
              <a:buClr>
                <a:srgbClr val="C00000"/>
              </a:buClr>
              <a:buFont typeface="Arial" panose="020B0604020202020204" pitchFamily="34" charset="0"/>
              <a:buChar char="•"/>
            </a:pPr>
            <a:r>
              <a:rPr lang="en-US" sz="2000" dirty="0">
                <a:solidFill>
                  <a:srgbClr val="E7E6E6">
                    <a:lumMod val="25000"/>
                  </a:srgbClr>
                </a:solidFill>
              </a:rPr>
              <a:t>Twenty-seven obese patients diagnosed with PCOS (Rotterdam criteria, "phenotype A": chronic anovulation, clinical/biological </a:t>
            </a:r>
            <a:r>
              <a:rPr lang="en-US" sz="2000" dirty="0" err="1">
                <a:solidFill>
                  <a:srgbClr val="E7E6E6">
                    <a:lumMod val="25000"/>
                  </a:srgbClr>
                </a:solidFill>
              </a:rPr>
              <a:t>hyperandrogenism</a:t>
            </a:r>
            <a:r>
              <a:rPr lang="en-US" sz="2000" dirty="0">
                <a:solidFill>
                  <a:srgbClr val="E7E6E6">
                    <a:lumMod val="25000"/>
                  </a:srgbClr>
                </a:solidFill>
              </a:rPr>
              <a:t>, polycystic ovaries) were </a:t>
            </a:r>
            <a:r>
              <a:rPr lang="en-US" sz="2000" dirty="0" smtClean="0">
                <a:solidFill>
                  <a:srgbClr val="E7E6E6">
                    <a:lumMod val="25000"/>
                  </a:srgbClr>
                </a:solidFill>
              </a:rPr>
              <a:t>included</a:t>
            </a:r>
            <a:endParaRPr lang="en-US" sz="2000" dirty="0">
              <a:solidFill>
                <a:srgbClr val="E7E6E6">
                  <a:lumMod val="25000"/>
                </a:srgbClr>
              </a:solidFill>
              <a:latin typeface="Calibri" panose="020F0502020204030204"/>
            </a:endParaRPr>
          </a:p>
          <a:p>
            <a:pPr marL="342900" lvl="0" indent="-342900">
              <a:buClr>
                <a:srgbClr val="C00000"/>
              </a:buClr>
              <a:buFont typeface="Arial" panose="020B0604020202020204" pitchFamily="34" charset="0"/>
              <a:buChar cha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342900" lvl="0" indent="-342900">
              <a:buClr>
                <a:srgbClr val="C00000"/>
              </a:buClr>
              <a:buFont typeface="Arial" panose="020B0604020202020204" pitchFamily="34" charset="0"/>
              <a:buChar char="•"/>
            </a:pPr>
            <a:r>
              <a:rPr lang="en-US" sz="2000" dirty="0">
                <a:solidFill>
                  <a:srgbClr val="E7E6E6">
                    <a:lumMod val="25000"/>
                  </a:srgbClr>
                </a:solidFill>
              </a:rPr>
              <a:t>All had participated in a lifestyle modification program for at least 3 months (low-calorie diet, exercise, psychological support), </a:t>
            </a:r>
            <a:r>
              <a:rPr lang="en-US" sz="2000" dirty="0" smtClean="0">
                <a:solidFill>
                  <a:srgbClr val="E7E6E6">
                    <a:lumMod val="25000"/>
                  </a:srgbClr>
                </a:solidFill>
              </a:rPr>
              <a:t>with a weight loss &lt; 5</a:t>
            </a:r>
            <a:r>
              <a:rPr lang="en-US" sz="2000" dirty="0">
                <a:solidFill>
                  <a:srgbClr val="E7E6E6">
                    <a:lumMod val="25000"/>
                  </a:srgbClr>
                </a:solidFill>
              </a:rPr>
              <a:t>% </a:t>
            </a:r>
            <a:endParaRPr lang="en-US" sz="2000" dirty="0" smtClean="0">
              <a:solidFill>
                <a:srgbClr val="E7E6E6">
                  <a:lumMod val="25000"/>
                </a:srgbClr>
              </a:solidFill>
            </a:endParaRPr>
          </a:p>
          <a:p>
            <a:pPr marL="342900" lvl="0" indent="-342900">
              <a:buClr>
                <a:srgbClr val="C00000"/>
              </a:buClr>
              <a:buFont typeface="Arial" panose="020B0604020202020204" pitchFamily="34" charset="0"/>
              <a:buChar char="•"/>
            </a:pPr>
            <a:endParaRPr lang="en-US" sz="2000" dirty="0">
              <a:solidFill>
                <a:srgbClr val="E7E6E6">
                  <a:lumMod val="25000"/>
                </a:srgbClr>
              </a:solidFill>
            </a:endParaRPr>
          </a:p>
          <a:p>
            <a:pPr marL="342900" lvl="0" indent="-342900">
              <a:buClr>
                <a:srgbClr val="C00000"/>
              </a:buClr>
              <a:buFont typeface="Arial" panose="020B0604020202020204" pitchFamily="34" charset="0"/>
              <a:buChar char="•"/>
            </a:pPr>
            <a:r>
              <a:rPr lang="en-US" sz="2000" dirty="0">
                <a:solidFill>
                  <a:srgbClr val="E7E6E6">
                    <a:lumMod val="25000"/>
                  </a:srgbClr>
                </a:solidFill>
              </a:rPr>
              <a:t>Treatment with </a:t>
            </a:r>
            <a:r>
              <a:rPr lang="en-US" sz="2000" dirty="0" err="1">
                <a:solidFill>
                  <a:srgbClr val="E7E6E6">
                    <a:lumMod val="25000"/>
                  </a:srgbClr>
                </a:solidFill>
              </a:rPr>
              <a:t>semaglutide</a:t>
            </a:r>
            <a:r>
              <a:rPr lang="en-US" sz="2000" dirty="0">
                <a:solidFill>
                  <a:srgbClr val="E7E6E6">
                    <a:lumMod val="25000"/>
                  </a:srgbClr>
                </a:solidFill>
              </a:rPr>
              <a:t> 0.5 mg subcutaneously </a:t>
            </a:r>
            <a:r>
              <a:rPr lang="en-US" sz="2000" dirty="0" smtClean="0">
                <a:solidFill>
                  <a:srgbClr val="E7E6E6">
                    <a:lumMod val="25000"/>
                  </a:srgbClr>
                </a:solidFill>
              </a:rPr>
              <a:t> weekly </a:t>
            </a:r>
            <a:r>
              <a:rPr lang="en-US" sz="2000" dirty="0">
                <a:solidFill>
                  <a:srgbClr val="E7E6E6">
                    <a:lumMod val="25000"/>
                  </a:srgbClr>
                </a:solidFill>
              </a:rPr>
              <a:t>for 3 months; for those who responded </a:t>
            </a:r>
            <a:r>
              <a:rPr lang="en-US" sz="2000" dirty="0" smtClean="0">
                <a:solidFill>
                  <a:srgbClr val="E7E6E6">
                    <a:lumMod val="25000"/>
                  </a:srgbClr>
                </a:solidFill>
              </a:rPr>
              <a:t>( weight loss </a:t>
            </a:r>
            <a:r>
              <a:rPr lang="en-US" sz="2000" dirty="0">
                <a:solidFill>
                  <a:srgbClr val="E7E6E6">
                    <a:lumMod val="25000"/>
                  </a:srgbClr>
                </a:solidFill>
              </a:rPr>
              <a:t>&gt;5%), the treatment was extended to 6 months at the same dose</a:t>
            </a:r>
            <a:r>
              <a:rPr lang="en-US" sz="2000" dirty="0" smtClean="0">
                <a:solidFill>
                  <a:srgbClr val="E7E6E6">
                    <a:lumMod val="25000"/>
                  </a:srgbClr>
                </a:solidFill>
              </a:rPr>
              <a:t>.</a:t>
            </a:r>
          </a:p>
          <a:p>
            <a:pPr marL="342900" lvl="0" indent="-342900">
              <a:buClr>
                <a:srgbClr val="C00000"/>
              </a:buClr>
              <a:buFont typeface="Arial" panose="020B0604020202020204" pitchFamily="34" charset="0"/>
              <a:buChar char="•"/>
            </a:pPr>
            <a:endParaRPr lang="en-US" sz="2000" dirty="0">
              <a:solidFill>
                <a:srgbClr val="E7E6E6">
                  <a:lumMod val="25000"/>
                </a:srgbClr>
              </a:solidFill>
            </a:endParaRPr>
          </a:p>
          <a:p>
            <a:pPr marL="342900" lvl="0" indent="-342900">
              <a:buClr>
                <a:srgbClr val="C00000"/>
              </a:buClr>
              <a:buFont typeface="Arial" panose="020B0604020202020204" pitchFamily="34" charset="0"/>
              <a:buChar char="•"/>
            </a:pPr>
            <a:r>
              <a:rPr lang="en-US" sz="2000" dirty="0" smtClean="0">
                <a:solidFill>
                  <a:srgbClr val="E7E6E6">
                    <a:lumMod val="25000"/>
                  </a:srgbClr>
                </a:solidFill>
              </a:rPr>
              <a:t>Outcomes: weight</a:t>
            </a:r>
            <a:r>
              <a:rPr lang="en-US" sz="2000" dirty="0">
                <a:solidFill>
                  <a:srgbClr val="E7E6E6">
                    <a:lumMod val="25000"/>
                  </a:srgbClr>
                </a:solidFill>
              </a:rPr>
              <a:t>, BMI, fasting blood glucose, fasting insulin, HOMA-IR (insulin resistance index), menstrual cycle, side effects.</a:t>
            </a: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pic>
        <p:nvPicPr>
          <p:cNvPr id="8" name="Immagine 7"/>
          <p:cNvPicPr>
            <a:picLocks noChangeAspect="1"/>
          </p:cNvPicPr>
          <p:nvPr/>
        </p:nvPicPr>
        <p:blipFill>
          <a:blip r:embed="rId4"/>
          <a:stretch>
            <a:fillRect/>
          </a:stretch>
        </p:blipFill>
        <p:spPr>
          <a:xfrm>
            <a:off x="340015" y="-32746"/>
            <a:ext cx="7955969" cy="2141406"/>
          </a:xfrm>
          <a:prstGeom prst="rect">
            <a:avLst/>
          </a:prstGeom>
        </p:spPr>
      </p:pic>
    </p:spTree>
    <p:extLst>
      <p:ext uri="{BB962C8B-B14F-4D97-AF65-F5344CB8AC3E}">
        <p14:creationId xmlns:p14="http://schemas.microsoft.com/office/powerpoint/2010/main" val="252827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0" y="2250490"/>
            <a:ext cx="12176738" cy="4645025"/>
          </a:xfrm>
          <a:prstGeom prst="rect">
            <a:avLst/>
          </a:prstGeom>
        </p:spPr>
      </p:pic>
      <p:sp>
        <p:nvSpPr>
          <p:cNvPr id="4" name="Rettangolo 3">
            <a:extLst>
              <a:ext uri="{FF2B5EF4-FFF2-40B4-BE49-F238E27FC236}">
                <a16:creationId xmlns:a16="http://schemas.microsoft.com/office/drawing/2014/main" id="{6A56308E-DDB4-4F58-F054-7CDE174EDE53}"/>
              </a:ext>
            </a:extLst>
          </p:cNvPr>
          <p:cNvSpPr/>
          <p:nvPr/>
        </p:nvSpPr>
        <p:spPr>
          <a:xfrm>
            <a:off x="0" y="219329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88D266AA-E262-11C8-34B4-15DD9A347BB8}"/>
              </a:ext>
            </a:extLst>
          </p:cNvPr>
          <p:cNvSpPr/>
          <p:nvPr/>
        </p:nvSpPr>
        <p:spPr>
          <a:xfrm>
            <a:off x="0" y="625312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ettangolo 58">
            <a:extLst>
              <a:ext uri="{FF2B5EF4-FFF2-40B4-BE49-F238E27FC236}">
                <a16:creationId xmlns:a16="http://schemas.microsoft.com/office/drawing/2014/main" id="{43572B4F-77D6-65A9-8722-E10DCFD82C5A}"/>
              </a:ext>
            </a:extLst>
          </p:cNvPr>
          <p:cNvSpPr/>
          <p:nvPr/>
        </p:nvSpPr>
        <p:spPr>
          <a:xfrm>
            <a:off x="61285" y="2358490"/>
            <a:ext cx="11641518" cy="3807377"/>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C00000"/>
              </a:buClr>
            </a:pPr>
            <a:endParaRPr lang="en-US" sz="2000" dirty="0">
              <a:solidFill>
                <a:srgbClr val="E7E6E6">
                  <a:lumMod val="25000"/>
                </a:srgbClr>
              </a:solidFill>
            </a:endParaRPr>
          </a:p>
          <a:p>
            <a:pPr marL="342900" indent="-342900">
              <a:buClr>
                <a:srgbClr val="C00000"/>
              </a:buClr>
              <a:buFont typeface="Arial" panose="020B0604020202020204" pitchFamily="34" charset="0"/>
              <a:buChar char="•"/>
            </a:pPr>
            <a:r>
              <a:rPr lang="en-US" sz="2000" dirty="0">
                <a:solidFill>
                  <a:srgbClr val="E7E6E6">
                    <a:lumMod val="25000"/>
                  </a:srgbClr>
                </a:solidFill>
              </a:rPr>
              <a:t>Approximately 80% of patients (BMI </a:t>
            </a:r>
            <a:r>
              <a:rPr lang="en-US" sz="2000" dirty="0">
                <a:solidFill>
                  <a:srgbClr val="E7E6E6">
                    <a:lumMod val="25000"/>
                  </a:srgbClr>
                </a:solidFill>
                <a:latin typeface="Calibri" panose="020F0502020204030204" pitchFamily="34" charset="0"/>
                <a:ea typeface="Calibri" panose="020F0502020204030204" pitchFamily="34" charset="0"/>
                <a:cs typeface="Calibri" panose="020F0502020204030204" pitchFamily="34" charset="0"/>
              </a:rPr>
              <a:t>~ 34)</a:t>
            </a:r>
            <a:r>
              <a:rPr lang="en-US" sz="2000" dirty="0">
                <a:solidFill>
                  <a:srgbClr val="E7E6E6">
                    <a:lumMod val="25000"/>
                  </a:srgbClr>
                </a:solidFill>
              </a:rPr>
              <a:t> lost at least 5% of their body weight , in </a:t>
            </a:r>
            <a:r>
              <a:rPr lang="en-US" sz="2000" dirty="0" smtClean="0">
                <a:solidFill>
                  <a:srgbClr val="E7E6E6">
                    <a:lumMod val="25000"/>
                  </a:srgbClr>
                </a:solidFill>
              </a:rPr>
              <a:t>21% </a:t>
            </a:r>
            <a:r>
              <a:rPr lang="en-US" sz="2000" dirty="0">
                <a:solidFill>
                  <a:srgbClr val="E7E6E6">
                    <a:lumMod val="25000"/>
                  </a:srgbClr>
                </a:solidFill>
              </a:rPr>
              <a:t>of patients ( BMI &gt; 40) weight loss was  than&lt;  5% and were considered "non-responders" to the dose used</a:t>
            </a:r>
          </a:p>
          <a:p>
            <a:pPr marL="342900" lvl="0" indent="-342900">
              <a:buClr>
                <a:srgbClr val="C00000"/>
              </a:buClr>
              <a:buFont typeface="Arial" panose="020B0604020202020204" pitchFamily="34" charset="0"/>
              <a:buChar char="•"/>
            </a:pPr>
            <a:endParaRPr lang="en-US" sz="2000" dirty="0">
              <a:solidFill>
                <a:srgbClr val="E7E6E6">
                  <a:lumMod val="25000"/>
                </a:srgbClr>
              </a:solidFill>
            </a:endParaRPr>
          </a:p>
          <a:p>
            <a:pPr marL="342900" lvl="0" indent="-342900">
              <a:buClr>
                <a:srgbClr val="C00000"/>
              </a:buClr>
              <a:buFont typeface="Arial" panose="020B0604020202020204" pitchFamily="34" charset="0"/>
              <a:buChar char="•"/>
            </a:pPr>
            <a:r>
              <a:rPr lang="en-US" sz="2000" dirty="0">
                <a:solidFill>
                  <a:srgbClr val="E7E6E6">
                    <a:lumMod val="25000"/>
                  </a:srgbClr>
                </a:solidFill>
              </a:rPr>
              <a:t>Mean weight loss: 7.6 </a:t>
            </a:r>
            <a:r>
              <a:rPr lang="en-US" sz="2000" dirty="0" smtClean="0">
                <a:solidFill>
                  <a:srgbClr val="E7E6E6">
                    <a:lumMod val="25000"/>
                  </a:srgbClr>
                </a:solidFill>
              </a:rPr>
              <a:t>kg at 3 month;  11,5  kg at 6 month</a:t>
            </a:r>
          </a:p>
          <a:p>
            <a:pPr marL="342900" lvl="0" indent="-342900">
              <a:buClr>
                <a:srgbClr val="C00000"/>
              </a:buClr>
              <a:buFont typeface="Arial" panose="020B0604020202020204" pitchFamily="34" charset="0"/>
              <a:buChar char="•"/>
            </a:pPr>
            <a:r>
              <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rPr>
              <a:t>BMI decrease:</a:t>
            </a:r>
            <a:r>
              <a:rPr kumimoji="0" lang="en-US" sz="2000" b="0" i="0" u="none" strike="noStrike" kern="1200" cap="none" spc="0" normalizeH="0" noProof="0" dirty="0" smtClean="0">
                <a:ln>
                  <a:noFill/>
                </a:ln>
                <a:solidFill>
                  <a:srgbClr val="E7E6E6">
                    <a:lumMod val="25000"/>
                  </a:srgbClr>
                </a:solidFill>
                <a:effectLst/>
                <a:uLnTx/>
                <a:uFillTx/>
                <a:latin typeface="Calibri" panose="020F0502020204030204"/>
                <a:ea typeface="+mn-ea"/>
                <a:cs typeface="+mn-cs"/>
              </a:rPr>
              <a:t> 3,1  at 3 month, 5 at 6 month</a:t>
            </a:r>
          </a:p>
          <a:p>
            <a:pPr marL="342900" lvl="0" indent="-342900">
              <a:buClr>
                <a:srgbClr val="C00000"/>
              </a:buClr>
              <a:buFont typeface="Arial" panose="020B0604020202020204" pitchFamily="34" charset="0"/>
              <a:buChar char="•"/>
            </a:pPr>
            <a:r>
              <a:rPr lang="en-US" sz="2000" dirty="0" smtClean="0">
                <a:solidFill>
                  <a:srgbClr val="E7E6E6">
                    <a:lumMod val="25000"/>
                  </a:srgbClr>
                </a:solidFill>
              </a:rPr>
              <a:t>Normalization </a:t>
            </a:r>
            <a:r>
              <a:rPr lang="en-US" sz="2000" dirty="0">
                <a:solidFill>
                  <a:srgbClr val="E7E6E6">
                    <a:lumMod val="25000"/>
                  </a:srgbClr>
                </a:solidFill>
              </a:rPr>
              <a:t>of the menstrual cycle in ~80% of responding </a:t>
            </a:r>
            <a:r>
              <a:rPr lang="en-US" sz="2000" dirty="0" smtClean="0">
                <a:solidFill>
                  <a:srgbClr val="E7E6E6">
                    <a:lumMod val="25000"/>
                  </a:srgbClr>
                </a:solidFill>
              </a:rPr>
              <a:t>patients</a:t>
            </a:r>
          </a:p>
          <a:p>
            <a:pPr marL="342900" lvl="0" indent="-342900">
              <a:buClr>
                <a:srgbClr val="C00000"/>
              </a:buClr>
              <a:buFont typeface="Arial" panose="020B0604020202020204" pitchFamily="34" charset="0"/>
              <a:buChar char="•"/>
            </a:pPr>
            <a:r>
              <a:rPr lang="en-US" sz="2000" dirty="0">
                <a:solidFill>
                  <a:srgbClr val="E7E6E6">
                    <a:lumMod val="25000"/>
                  </a:srgbClr>
                </a:solidFill>
              </a:rPr>
              <a:t>After 3 months: The mean HOMA-IR value decreased by approximately 17% compared to </a:t>
            </a:r>
            <a:r>
              <a:rPr lang="en-US" sz="2000" dirty="0" smtClean="0">
                <a:solidFill>
                  <a:srgbClr val="E7E6E6">
                    <a:lumMod val="25000"/>
                  </a:srgbClr>
                </a:solidFill>
              </a:rPr>
              <a:t>baseline a t 3 month, After </a:t>
            </a:r>
            <a:r>
              <a:rPr lang="en-US" sz="2000" dirty="0">
                <a:solidFill>
                  <a:srgbClr val="E7E6E6">
                    <a:lumMod val="25000"/>
                  </a:srgbClr>
                </a:solidFill>
              </a:rPr>
              <a:t>6 months (in responders): the reduction was more marked, reaching approximately −27% compared to baseline</a:t>
            </a:r>
            <a:r>
              <a:rPr lang="en-US" sz="2000" dirty="0" smtClean="0">
                <a:solidFill>
                  <a:srgbClr val="E7E6E6">
                    <a:lumMod val="25000"/>
                  </a:srgbClr>
                </a:solidFill>
              </a:rPr>
              <a:t>.</a:t>
            </a:r>
          </a:p>
          <a:p>
            <a:pPr marL="342900" lvl="0" indent="-342900">
              <a:buClr>
                <a:srgbClr val="C00000"/>
              </a:buClr>
              <a:buFont typeface="Arial" panose="020B0604020202020204" pitchFamily="34" charset="0"/>
              <a:buChar char="•"/>
            </a:pPr>
            <a:r>
              <a:rPr lang="en-US" sz="2000" dirty="0">
                <a:solidFill>
                  <a:srgbClr val="E7E6E6">
                    <a:lumMod val="25000"/>
                  </a:srgbClr>
                </a:solidFill>
              </a:rPr>
              <a:t>Modest side effects: morning </a:t>
            </a:r>
            <a:r>
              <a:rPr lang="en-US" sz="2000" dirty="0" smtClean="0">
                <a:solidFill>
                  <a:srgbClr val="E7E6E6">
                    <a:lumMod val="25000"/>
                  </a:srgbClr>
                </a:solidFill>
              </a:rPr>
              <a:t>nausea </a:t>
            </a:r>
            <a:r>
              <a:rPr lang="en-US" sz="2000" dirty="0">
                <a:solidFill>
                  <a:srgbClr val="E7E6E6">
                    <a:lumMod val="25000"/>
                  </a:srgbClr>
                </a:solidFill>
              </a:rPr>
              <a:t>in about a third of patients, occasional vomiting. No discontinuations due to significant adverse events.</a:t>
            </a:r>
          </a:p>
          <a:p>
            <a:pPr marL="342900" lvl="0" indent="-342900">
              <a:buClr>
                <a:srgbClr val="C00000"/>
              </a:buClr>
              <a:buFont typeface="Arial" panose="020B0604020202020204" pitchFamily="34" charset="0"/>
              <a:buChar char="•"/>
            </a:pPr>
            <a:endParaRPr lang="en-US" sz="2000" dirty="0">
              <a:solidFill>
                <a:srgbClr val="E7E6E6">
                  <a:lumMod val="25000"/>
                </a:srgbClr>
              </a:solidFill>
            </a:endParaRPr>
          </a:p>
          <a:p>
            <a:pPr lvl="0">
              <a:buClr>
                <a:srgbClr val="C00000"/>
              </a:buCl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pic>
        <p:nvPicPr>
          <p:cNvPr id="9" name="Immagine 8"/>
          <p:cNvPicPr>
            <a:picLocks noChangeAspect="1"/>
          </p:cNvPicPr>
          <p:nvPr/>
        </p:nvPicPr>
        <p:blipFill>
          <a:blip r:embed="rId4"/>
          <a:stretch>
            <a:fillRect/>
          </a:stretch>
        </p:blipFill>
        <p:spPr>
          <a:xfrm>
            <a:off x="5873489" y="124376"/>
            <a:ext cx="6012701" cy="1935648"/>
          </a:xfrm>
          <a:prstGeom prst="rect">
            <a:avLst/>
          </a:prstGeom>
        </p:spPr>
      </p:pic>
    </p:spTree>
    <p:extLst>
      <p:ext uri="{BB962C8B-B14F-4D97-AF65-F5344CB8AC3E}">
        <p14:creationId xmlns:p14="http://schemas.microsoft.com/office/powerpoint/2010/main" val="43934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1309" y="2157844"/>
            <a:ext cx="12176738" cy="4645025"/>
          </a:xfrm>
          <a:prstGeom prst="rect">
            <a:avLst/>
          </a:prstGeom>
        </p:spPr>
      </p:pic>
      <p:sp>
        <p:nvSpPr>
          <p:cNvPr id="4" name="Rettangolo 3">
            <a:extLst>
              <a:ext uri="{FF2B5EF4-FFF2-40B4-BE49-F238E27FC236}">
                <a16:creationId xmlns:a16="http://schemas.microsoft.com/office/drawing/2014/main" id="{6A56308E-DDB4-4F58-F054-7CDE174EDE53}"/>
              </a:ext>
            </a:extLst>
          </p:cNvPr>
          <p:cNvSpPr/>
          <p:nvPr/>
        </p:nvSpPr>
        <p:spPr>
          <a:xfrm>
            <a:off x="0" y="21018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88D266AA-E262-11C8-34B4-15DD9A347BB8}"/>
              </a:ext>
            </a:extLst>
          </p:cNvPr>
          <p:cNvSpPr/>
          <p:nvPr/>
        </p:nvSpPr>
        <p:spPr>
          <a:xfrm>
            <a:off x="0" y="650712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pic>
        <p:nvPicPr>
          <p:cNvPr id="9" name="Immagine 8"/>
          <p:cNvPicPr>
            <a:picLocks noChangeAspect="1"/>
          </p:cNvPicPr>
          <p:nvPr/>
        </p:nvPicPr>
        <p:blipFill>
          <a:blip r:embed="rId4"/>
          <a:stretch>
            <a:fillRect/>
          </a:stretch>
        </p:blipFill>
        <p:spPr>
          <a:xfrm>
            <a:off x="154686" y="32928"/>
            <a:ext cx="5867908" cy="1937167"/>
          </a:xfrm>
          <a:prstGeom prst="rect">
            <a:avLst/>
          </a:prstGeom>
        </p:spPr>
      </p:pic>
      <p:sp>
        <p:nvSpPr>
          <p:cNvPr id="10" name="Rettangolo 9"/>
          <p:cNvSpPr/>
          <p:nvPr/>
        </p:nvSpPr>
        <p:spPr>
          <a:xfrm>
            <a:off x="314960" y="2427278"/>
            <a:ext cx="11572240" cy="3785652"/>
          </a:xfrm>
          <a:prstGeom prst="rect">
            <a:avLst/>
          </a:prstGeom>
        </p:spPr>
        <p:txBody>
          <a:bodyPr wrap="square">
            <a:spAutoFit/>
          </a:bodyPr>
          <a:lstStyle/>
          <a:p>
            <a:pPr lvl="0">
              <a:buClr>
                <a:srgbClr val="C00000"/>
              </a:buClr>
            </a:pPr>
            <a:r>
              <a:rPr lang="en-US" sz="2000" b="1" dirty="0">
                <a:solidFill>
                  <a:srgbClr val="C00000"/>
                </a:solidFill>
              </a:rPr>
              <a:t>🎯 Study </a:t>
            </a:r>
            <a:r>
              <a:rPr lang="en-US" sz="2000" b="1" dirty="0" smtClean="0">
                <a:solidFill>
                  <a:srgbClr val="C00000"/>
                </a:solidFill>
              </a:rPr>
              <a:t>Objective</a:t>
            </a:r>
          </a:p>
          <a:p>
            <a:pPr lvl="0">
              <a:buClr>
                <a:srgbClr val="C00000"/>
              </a:buClr>
            </a:pPr>
            <a:r>
              <a:rPr lang="en-US" sz="2000" dirty="0" smtClean="0">
                <a:solidFill>
                  <a:srgbClr val="E7E6E6">
                    <a:lumMod val="25000"/>
                  </a:srgbClr>
                </a:solidFill>
              </a:rPr>
              <a:t>To evaluate </a:t>
            </a:r>
            <a:r>
              <a:rPr lang="en-US" sz="2000" dirty="0">
                <a:solidFill>
                  <a:srgbClr val="E7E6E6">
                    <a:lumMod val="25000"/>
                  </a:srgbClr>
                </a:solidFill>
              </a:rPr>
              <a:t>the effectiveness of preconception treatment with low-dose </a:t>
            </a:r>
            <a:r>
              <a:rPr lang="en-US" sz="2000" dirty="0" err="1">
                <a:solidFill>
                  <a:srgbClr val="E7E6E6">
                    <a:lumMod val="25000"/>
                  </a:srgbClr>
                </a:solidFill>
              </a:rPr>
              <a:t>liraglutide</a:t>
            </a:r>
            <a:r>
              <a:rPr lang="en-US" sz="2000" dirty="0">
                <a:solidFill>
                  <a:srgbClr val="E7E6E6">
                    <a:lumMod val="25000"/>
                  </a:srgbClr>
                </a:solidFill>
              </a:rPr>
              <a:t> (1.2 mg/day) added to metformin (1000 mg twice daily) versus metformin alone in obese women with PCOS who had failed first-line reproductive treatments such as clomiphene, </a:t>
            </a:r>
            <a:r>
              <a:rPr lang="en-US" sz="2000" dirty="0" err="1">
                <a:solidFill>
                  <a:srgbClr val="E7E6E6">
                    <a:lumMod val="25000"/>
                  </a:srgbClr>
                </a:solidFill>
              </a:rPr>
              <a:t>letrozole</a:t>
            </a:r>
            <a:r>
              <a:rPr lang="en-US" sz="2000" dirty="0">
                <a:solidFill>
                  <a:srgbClr val="E7E6E6">
                    <a:lumMod val="25000"/>
                  </a:srgbClr>
                </a:solidFill>
              </a:rPr>
              <a:t>, or ovarian drilling</a:t>
            </a:r>
            <a:r>
              <a:rPr lang="en-US" sz="2000" dirty="0" smtClean="0">
                <a:solidFill>
                  <a:srgbClr val="E7E6E6">
                    <a:lumMod val="25000"/>
                  </a:srgbClr>
                </a:solidFill>
              </a:rPr>
              <a:t>.</a:t>
            </a:r>
          </a:p>
          <a:p>
            <a:pPr lvl="0">
              <a:buClr>
                <a:srgbClr val="C00000"/>
              </a:buClr>
            </a:pPr>
            <a:endParaRPr lang="en-US" sz="2000" dirty="0">
              <a:solidFill>
                <a:srgbClr val="E7E6E6">
                  <a:lumMod val="25000"/>
                </a:srgbClr>
              </a:solidFill>
            </a:endParaRPr>
          </a:p>
          <a:p>
            <a:pPr lvl="0">
              <a:buClr>
                <a:srgbClr val="C00000"/>
              </a:buClr>
            </a:pPr>
            <a:r>
              <a:rPr lang="en-US" sz="2000" b="1" dirty="0">
                <a:solidFill>
                  <a:srgbClr val="E7E6E6">
                    <a:lumMod val="25000"/>
                  </a:srgbClr>
                </a:solidFill>
              </a:rPr>
              <a:t> </a:t>
            </a:r>
            <a:r>
              <a:rPr lang="en-US" sz="2000" b="1" dirty="0">
                <a:solidFill>
                  <a:srgbClr val="C00000"/>
                </a:solidFill>
              </a:rPr>
              <a:t>🔬 Methodology </a:t>
            </a:r>
            <a:endParaRPr lang="en-US" sz="2000" b="1" dirty="0" smtClean="0">
              <a:solidFill>
                <a:srgbClr val="C00000"/>
              </a:solidFill>
            </a:endParaRPr>
          </a:p>
          <a:p>
            <a:pPr marL="342900" lvl="0" indent="-342900">
              <a:buClr>
                <a:srgbClr val="C00000"/>
              </a:buClr>
              <a:buFont typeface="Arial" panose="020B0604020202020204" pitchFamily="34" charset="0"/>
              <a:buChar char="•"/>
            </a:pPr>
            <a:r>
              <a:rPr lang="en-US" sz="2000" dirty="0" smtClean="0">
                <a:solidFill>
                  <a:srgbClr val="E7E6E6">
                    <a:lumMod val="25000"/>
                  </a:srgbClr>
                </a:solidFill>
              </a:rPr>
              <a:t>Study </a:t>
            </a:r>
            <a:r>
              <a:rPr lang="en-US" sz="2000" dirty="0">
                <a:solidFill>
                  <a:srgbClr val="E7E6E6">
                    <a:lumMod val="25000"/>
                  </a:srgbClr>
                </a:solidFill>
              </a:rPr>
              <a:t>design: Pilot, prospective, randomized, open-label study</a:t>
            </a:r>
            <a:r>
              <a:rPr lang="en-US" sz="2000" dirty="0" smtClean="0">
                <a:solidFill>
                  <a:srgbClr val="E7E6E6">
                    <a:lumMod val="25000"/>
                  </a:srgbClr>
                </a:solidFill>
              </a:rPr>
              <a:t>.</a:t>
            </a:r>
          </a:p>
          <a:p>
            <a:pPr marL="342900" lvl="0" indent="-342900">
              <a:buClr>
                <a:srgbClr val="C00000"/>
              </a:buClr>
              <a:buFont typeface="Arial" panose="020B0604020202020204" pitchFamily="34" charset="0"/>
              <a:buChar char="•"/>
            </a:pPr>
            <a:r>
              <a:rPr lang="en-US" sz="2000" dirty="0" smtClean="0">
                <a:solidFill>
                  <a:srgbClr val="E7E6E6">
                    <a:lumMod val="25000"/>
                  </a:srgbClr>
                </a:solidFill>
              </a:rPr>
              <a:t>Participants</a:t>
            </a:r>
            <a:r>
              <a:rPr lang="en-US" sz="2000" dirty="0">
                <a:solidFill>
                  <a:srgbClr val="E7E6E6">
                    <a:lumMod val="25000"/>
                  </a:srgbClr>
                </a:solidFill>
              </a:rPr>
              <a:t>: 28 obese women with PCOS, infertility </a:t>
            </a:r>
            <a:r>
              <a:rPr lang="en-US" dirty="0">
                <a:solidFill>
                  <a:srgbClr val="E7E6E6">
                    <a:lumMod val="25000"/>
                  </a:srgbClr>
                </a:solidFill>
              </a:rPr>
              <a:t>(mean age 31.1 ± 4.8 years; mean BMI 36.7 ± 3.5 </a:t>
            </a:r>
            <a:r>
              <a:rPr lang="en-US" dirty="0" smtClean="0">
                <a:solidFill>
                  <a:srgbClr val="E7E6E6">
                    <a:lumMod val="25000"/>
                  </a:srgbClr>
                </a:solidFill>
              </a:rPr>
              <a:t>kg/m²)</a:t>
            </a:r>
          </a:p>
          <a:p>
            <a:pPr marL="342900" lvl="0" indent="-342900">
              <a:buClr>
                <a:srgbClr val="C00000"/>
              </a:buClr>
              <a:buFont typeface="Arial" panose="020B0604020202020204" pitchFamily="34" charset="0"/>
              <a:buChar char="•"/>
            </a:pPr>
            <a:r>
              <a:rPr lang="en-US" sz="2000" dirty="0" smtClean="0">
                <a:solidFill>
                  <a:srgbClr val="E7E6E6">
                    <a:lumMod val="25000"/>
                  </a:srgbClr>
                </a:solidFill>
              </a:rPr>
              <a:t>Treatment </a:t>
            </a:r>
            <a:r>
              <a:rPr lang="en-US" sz="2000" dirty="0">
                <a:solidFill>
                  <a:srgbClr val="E7E6E6">
                    <a:lumMod val="25000"/>
                  </a:srgbClr>
                </a:solidFill>
              </a:rPr>
              <a:t>groups</a:t>
            </a:r>
            <a:r>
              <a:rPr lang="en-US" sz="2000" dirty="0" smtClean="0">
                <a:solidFill>
                  <a:srgbClr val="E7E6E6">
                    <a:lumMod val="25000"/>
                  </a:srgbClr>
                </a:solidFill>
              </a:rPr>
              <a:t>:</a:t>
            </a:r>
          </a:p>
          <a:p>
            <a:pPr lvl="0">
              <a:buClr>
                <a:srgbClr val="C00000"/>
              </a:buClr>
            </a:pPr>
            <a:r>
              <a:rPr lang="en-US" sz="2000" dirty="0">
                <a:solidFill>
                  <a:srgbClr val="E7E6E6">
                    <a:lumMod val="25000"/>
                  </a:srgbClr>
                </a:solidFill>
              </a:rPr>
              <a:t> </a:t>
            </a:r>
            <a:r>
              <a:rPr lang="en-US" sz="2000" dirty="0" smtClean="0">
                <a:solidFill>
                  <a:srgbClr val="E7E6E6">
                    <a:lumMod val="25000"/>
                  </a:srgbClr>
                </a:solidFill>
              </a:rPr>
              <a:t>                     MET </a:t>
            </a:r>
            <a:r>
              <a:rPr lang="en-US" sz="2000" dirty="0">
                <a:solidFill>
                  <a:srgbClr val="E7E6E6">
                    <a:lumMod val="25000"/>
                  </a:srgbClr>
                </a:solidFill>
              </a:rPr>
              <a:t>group: metformin 1000 mg twice daily for 12 weeks</a:t>
            </a:r>
            <a:r>
              <a:rPr lang="en-US" sz="2000" dirty="0" smtClean="0">
                <a:solidFill>
                  <a:srgbClr val="E7E6E6">
                    <a:lumMod val="25000"/>
                  </a:srgbClr>
                </a:solidFill>
              </a:rPr>
              <a:t>.</a:t>
            </a:r>
          </a:p>
          <a:p>
            <a:pPr lvl="0">
              <a:buClr>
                <a:srgbClr val="C00000"/>
              </a:buClr>
            </a:pPr>
            <a:r>
              <a:rPr lang="en-US" sz="2000" dirty="0">
                <a:solidFill>
                  <a:srgbClr val="E7E6E6">
                    <a:lumMod val="25000"/>
                  </a:srgbClr>
                </a:solidFill>
              </a:rPr>
              <a:t> </a:t>
            </a:r>
            <a:r>
              <a:rPr lang="en-US" sz="2000" dirty="0" smtClean="0">
                <a:solidFill>
                  <a:srgbClr val="E7E6E6">
                    <a:lumMod val="25000"/>
                  </a:srgbClr>
                </a:solidFill>
              </a:rPr>
              <a:t>                     COMBI </a:t>
            </a:r>
            <a:r>
              <a:rPr lang="en-US" sz="2000" dirty="0">
                <a:solidFill>
                  <a:srgbClr val="E7E6E6">
                    <a:lumMod val="25000"/>
                  </a:srgbClr>
                </a:solidFill>
              </a:rPr>
              <a:t>group: metformin 1000 mg twice daily + </a:t>
            </a:r>
            <a:r>
              <a:rPr lang="en-US" sz="2000" dirty="0" err="1">
                <a:solidFill>
                  <a:srgbClr val="E7E6E6">
                    <a:lumMod val="25000"/>
                  </a:srgbClr>
                </a:solidFill>
              </a:rPr>
              <a:t>liraglutide</a:t>
            </a:r>
            <a:r>
              <a:rPr lang="en-US" sz="2000" dirty="0">
                <a:solidFill>
                  <a:srgbClr val="E7E6E6">
                    <a:lumMod val="25000"/>
                  </a:srgbClr>
                </a:solidFill>
              </a:rPr>
              <a:t> 1.2 mg daily for 12 weeks</a:t>
            </a:r>
            <a:r>
              <a:rPr lang="en-US" sz="2000" dirty="0" smtClean="0">
                <a:solidFill>
                  <a:srgbClr val="E7E6E6">
                    <a:lumMod val="25000"/>
                  </a:srgbClr>
                </a:solidFill>
              </a:rPr>
              <a:t>.</a:t>
            </a:r>
          </a:p>
          <a:p>
            <a:pPr marL="342900" lvl="0" indent="-342900">
              <a:buClr>
                <a:srgbClr val="C00000"/>
              </a:buClr>
              <a:buFont typeface="Arial" panose="020B0604020202020204" pitchFamily="34" charset="0"/>
              <a:buChar char="•"/>
            </a:pPr>
            <a:r>
              <a:rPr lang="en-US" sz="2000" dirty="0" smtClean="0">
                <a:solidFill>
                  <a:srgbClr val="E7E6E6">
                    <a:lumMod val="25000"/>
                  </a:srgbClr>
                </a:solidFill>
              </a:rPr>
              <a:t>IVF </a:t>
            </a:r>
            <a:r>
              <a:rPr lang="en-US" sz="2000" dirty="0">
                <a:solidFill>
                  <a:srgbClr val="E7E6E6">
                    <a:lumMod val="25000"/>
                  </a:srgbClr>
                </a:solidFill>
              </a:rPr>
              <a:t>protocol: ovarian stimulation started after a 4-week washout period without medication.</a:t>
            </a:r>
          </a:p>
        </p:txBody>
      </p:sp>
    </p:spTree>
    <p:extLst>
      <p:ext uri="{BB962C8B-B14F-4D97-AF65-F5344CB8AC3E}">
        <p14:creationId xmlns:p14="http://schemas.microsoft.com/office/powerpoint/2010/main" val="211949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1309" y="1559610"/>
            <a:ext cx="12176738" cy="5243259"/>
          </a:xfrm>
          <a:prstGeom prst="rect">
            <a:avLst/>
          </a:prstGeom>
        </p:spPr>
      </p:pic>
      <p:sp>
        <p:nvSpPr>
          <p:cNvPr id="4" name="Rettangolo 3">
            <a:extLst>
              <a:ext uri="{FF2B5EF4-FFF2-40B4-BE49-F238E27FC236}">
                <a16:creationId xmlns:a16="http://schemas.microsoft.com/office/drawing/2014/main" id="{6A56308E-DDB4-4F58-F054-7CDE174EDE53}"/>
              </a:ext>
            </a:extLst>
          </p:cNvPr>
          <p:cNvSpPr/>
          <p:nvPr/>
        </p:nvSpPr>
        <p:spPr>
          <a:xfrm>
            <a:off x="0" y="145161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sp>
        <p:nvSpPr>
          <p:cNvPr id="5" name="Rettangolo 4"/>
          <p:cNvSpPr/>
          <p:nvPr/>
        </p:nvSpPr>
        <p:spPr>
          <a:xfrm>
            <a:off x="480314" y="1756618"/>
            <a:ext cx="11084560" cy="4708981"/>
          </a:xfrm>
          <a:prstGeom prst="rect">
            <a:avLst/>
          </a:prstGeom>
        </p:spPr>
        <p:txBody>
          <a:bodyPr wrap="square">
            <a:spAutoFit/>
          </a:bodyPr>
          <a:lstStyle/>
          <a:p>
            <a:endParaRPr lang="it-IT" sz="2000" dirty="0" smtClean="0"/>
          </a:p>
          <a:p>
            <a:pPr marL="285750" indent="-285750">
              <a:buClr>
                <a:srgbClr val="A80044"/>
              </a:buClr>
              <a:buFont typeface="Arial" panose="020B0604020202020204" pitchFamily="34" charset="0"/>
              <a:buChar char="•"/>
            </a:pPr>
            <a:r>
              <a:rPr lang="it-IT" sz="2000" dirty="0" err="1" smtClean="0"/>
              <a:t>Mean</a:t>
            </a:r>
            <a:r>
              <a:rPr lang="it-IT" sz="2000" dirty="0" smtClean="0"/>
              <a:t> </a:t>
            </a:r>
            <a:r>
              <a:rPr lang="it-IT" sz="2000" dirty="0" err="1"/>
              <a:t>weight</a:t>
            </a:r>
            <a:r>
              <a:rPr lang="it-IT" sz="2000" dirty="0"/>
              <a:t> </a:t>
            </a:r>
            <a:r>
              <a:rPr lang="it-IT" sz="2000" dirty="0" err="1"/>
              <a:t>loss</a:t>
            </a:r>
            <a:r>
              <a:rPr lang="it-IT" sz="2000" dirty="0" smtClean="0"/>
              <a:t>:</a:t>
            </a:r>
          </a:p>
          <a:p>
            <a:pPr>
              <a:buClr>
                <a:srgbClr val="A80044"/>
              </a:buClr>
            </a:pPr>
            <a:r>
              <a:rPr lang="it-IT" sz="2000" dirty="0"/>
              <a:t> </a:t>
            </a:r>
            <a:r>
              <a:rPr lang="it-IT" sz="2000" dirty="0" smtClean="0"/>
              <a:t>    MET </a:t>
            </a:r>
            <a:r>
              <a:rPr lang="it-IT" sz="2000" dirty="0" err="1"/>
              <a:t>group</a:t>
            </a:r>
            <a:r>
              <a:rPr lang="it-IT" sz="2000" dirty="0"/>
              <a:t>: 7.0 ± 6.0 kg (P = 0.001</a:t>
            </a:r>
            <a:r>
              <a:rPr lang="it-IT" sz="2000" dirty="0" smtClean="0"/>
              <a:t>)</a:t>
            </a:r>
          </a:p>
          <a:p>
            <a:pPr>
              <a:buClr>
                <a:srgbClr val="A80044"/>
              </a:buClr>
            </a:pPr>
            <a:r>
              <a:rPr lang="it-IT" sz="2000" dirty="0"/>
              <a:t> </a:t>
            </a:r>
            <a:r>
              <a:rPr lang="it-IT" sz="2000" dirty="0" smtClean="0"/>
              <a:t>    COMBI </a:t>
            </a:r>
            <a:r>
              <a:rPr lang="it-IT" sz="2000" dirty="0" err="1"/>
              <a:t>group</a:t>
            </a:r>
            <a:r>
              <a:rPr lang="it-IT" sz="2000" dirty="0"/>
              <a:t>: 7.5 ± 3.9 kg (P &lt; 0.001</a:t>
            </a:r>
            <a:r>
              <a:rPr lang="it-IT" sz="2000" dirty="0" smtClean="0"/>
              <a:t>)</a:t>
            </a:r>
          </a:p>
          <a:p>
            <a:pPr>
              <a:buClr>
                <a:srgbClr val="A80044"/>
              </a:buClr>
            </a:pPr>
            <a:r>
              <a:rPr lang="it-IT" sz="2000" dirty="0"/>
              <a:t> </a:t>
            </a:r>
            <a:r>
              <a:rPr lang="it-IT" sz="2000" dirty="0" smtClean="0"/>
              <a:t>    </a:t>
            </a:r>
            <a:r>
              <a:rPr lang="it-IT" sz="2000" b="1" i="1" dirty="0" err="1" smtClean="0">
                <a:solidFill>
                  <a:srgbClr val="C00000"/>
                </a:solidFill>
              </a:rPr>
              <a:t>Difference</a:t>
            </a:r>
            <a:r>
              <a:rPr lang="it-IT" sz="2000" b="1" i="1" dirty="0" smtClean="0">
                <a:solidFill>
                  <a:srgbClr val="C00000"/>
                </a:solidFill>
              </a:rPr>
              <a:t> </a:t>
            </a:r>
            <a:r>
              <a:rPr lang="it-IT" sz="2000" b="1" i="1" dirty="0" err="1">
                <a:solidFill>
                  <a:srgbClr val="C00000"/>
                </a:solidFill>
              </a:rPr>
              <a:t>between</a:t>
            </a:r>
            <a:r>
              <a:rPr lang="it-IT" sz="2000" b="1" i="1" dirty="0">
                <a:solidFill>
                  <a:srgbClr val="C00000"/>
                </a:solidFill>
              </a:rPr>
              <a:t> </a:t>
            </a:r>
            <a:r>
              <a:rPr lang="it-IT" sz="2000" b="1" i="1" dirty="0" err="1">
                <a:solidFill>
                  <a:srgbClr val="C00000"/>
                </a:solidFill>
              </a:rPr>
              <a:t>groups</a:t>
            </a:r>
            <a:r>
              <a:rPr lang="it-IT" sz="2000" b="1" i="1" dirty="0">
                <a:solidFill>
                  <a:srgbClr val="C00000"/>
                </a:solidFill>
              </a:rPr>
              <a:t> </a:t>
            </a:r>
            <a:r>
              <a:rPr lang="it-IT" sz="2000" b="1" i="1" dirty="0" err="1">
                <a:solidFill>
                  <a:srgbClr val="C00000"/>
                </a:solidFill>
              </a:rPr>
              <a:t>not</a:t>
            </a:r>
            <a:r>
              <a:rPr lang="it-IT" sz="2000" b="1" i="1" dirty="0">
                <a:solidFill>
                  <a:srgbClr val="C00000"/>
                </a:solidFill>
              </a:rPr>
              <a:t> </a:t>
            </a:r>
            <a:r>
              <a:rPr lang="it-IT" sz="2000" b="1" i="1" dirty="0" err="1">
                <a:solidFill>
                  <a:srgbClr val="C00000"/>
                </a:solidFill>
              </a:rPr>
              <a:t>statistically</a:t>
            </a:r>
            <a:r>
              <a:rPr lang="it-IT" sz="2000" b="1" i="1" dirty="0">
                <a:solidFill>
                  <a:srgbClr val="C00000"/>
                </a:solidFill>
              </a:rPr>
              <a:t> </a:t>
            </a:r>
            <a:r>
              <a:rPr lang="it-IT" sz="2000" b="1" i="1" dirty="0" err="1">
                <a:solidFill>
                  <a:srgbClr val="C00000"/>
                </a:solidFill>
              </a:rPr>
              <a:t>significant</a:t>
            </a:r>
            <a:r>
              <a:rPr lang="it-IT" sz="2000" b="1" i="1" dirty="0">
                <a:solidFill>
                  <a:srgbClr val="C00000"/>
                </a:solidFill>
              </a:rPr>
              <a:t> (P = 0.246</a:t>
            </a:r>
            <a:r>
              <a:rPr lang="it-IT" sz="2000" b="1" i="1" dirty="0" smtClean="0">
                <a:solidFill>
                  <a:srgbClr val="C00000"/>
                </a:solidFill>
              </a:rPr>
              <a:t>)</a:t>
            </a:r>
          </a:p>
          <a:p>
            <a:pPr marL="285750" indent="-285750">
              <a:buClr>
                <a:srgbClr val="A80044"/>
              </a:buClr>
              <a:buFont typeface="Arial" panose="020B0604020202020204" pitchFamily="34" charset="0"/>
              <a:buChar char="•"/>
            </a:pPr>
            <a:endParaRPr lang="it-IT" sz="2000" dirty="0" smtClean="0"/>
          </a:p>
          <a:p>
            <a:pPr marL="285750" indent="-285750">
              <a:buClr>
                <a:srgbClr val="A80044"/>
              </a:buClr>
              <a:buFont typeface="Arial" panose="020B0604020202020204" pitchFamily="34" charset="0"/>
              <a:buChar char="•"/>
            </a:pPr>
            <a:r>
              <a:rPr lang="it-IT" sz="2000" dirty="0" err="1" smtClean="0"/>
              <a:t>Pregnancy</a:t>
            </a:r>
            <a:r>
              <a:rPr lang="it-IT" sz="2000" dirty="0" smtClean="0"/>
              <a:t> </a:t>
            </a:r>
            <a:r>
              <a:rPr lang="it-IT" sz="2000" dirty="0"/>
              <a:t>rate per </a:t>
            </a:r>
            <a:r>
              <a:rPr lang="it-IT" sz="2000" dirty="0" err="1"/>
              <a:t>embryo</a:t>
            </a:r>
            <a:r>
              <a:rPr lang="it-IT" sz="2000" dirty="0"/>
              <a:t> transfer (PR per ET</a:t>
            </a:r>
            <a:r>
              <a:rPr lang="it-IT" sz="2000" dirty="0" smtClean="0"/>
              <a:t>):</a:t>
            </a:r>
          </a:p>
          <a:p>
            <a:pPr>
              <a:buClr>
                <a:srgbClr val="A80044"/>
              </a:buClr>
            </a:pPr>
            <a:r>
              <a:rPr lang="it-IT" sz="2000" dirty="0"/>
              <a:t> </a:t>
            </a:r>
            <a:r>
              <a:rPr lang="it-IT" sz="2000" dirty="0" smtClean="0"/>
              <a:t>    COMBI </a:t>
            </a:r>
            <a:r>
              <a:rPr lang="it-IT" sz="2000" dirty="0" err="1"/>
              <a:t>group</a:t>
            </a:r>
            <a:r>
              <a:rPr lang="it-IT" sz="2000" dirty="0"/>
              <a:t>: 85.7</a:t>
            </a:r>
            <a:r>
              <a:rPr lang="it-IT" sz="2000" dirty="0" smtClean="0"/>
              <a:t>%</a:t>
            </a:r>
          </a:p>
          <a:p>
            <a:pPr>
              <a:buClr>
                <a:srgbClr val="A80044"/>
              </a:buClr>
            </a:pPr>
            <a:r>
              <a:rPr lang="it-IT" sz="2000" dirty="0"/>
              <a:t> </a:t>
            </a:r>
            <a:r>
              <a:rPr lang="it-IT" sz="2000" dirty="0" smtClean="0"/>
              <a:t>    MET </a:t>
            </a:r>
            <a:r>
              <a:rPr lang="it-IT" sz="2000" dirty="0" err="1"/>
              <a:t>group</a:t>
            </a:r>
            <a:r>
              <a:rPr lang="it-IT" sz="2000" dirty="0"/>
              <a:t>: </a:t>
            </a:r>
            <a:r>
              <a:rPr lang="it-IT" sz="2000" dirty="0" smtClean="0"/>
              <a:t>28.6%S</a:t>
            </a:r>
          </a:p>
          <a:p>
            <a:pPr>
              <a:buClr>
                <a:srgbClr val="A80044"/>
              </a:buClr>
            </a:pPr>
            <a:r>
              <a:rPr lang="it-IT" sz="2000" dirty="0" smtClean="0">
                <a:solidFill>
                  <a:srgbClr val="C00000"/>
                </a:solidFill>
              </a:rPr>
              <a:t>    </a:t>
            </a:r>
            <a:r>
              <a:rPr lang="it-IT" sz="2000" b="1" i="1" dirty="0" err="1" smtClean="0">
                <a:solidFill>
                  <a:srgbClr val="C00000"/>
                </a:solidFill>
              </a:rPr>
              <a:t>Significant</a:t>
            </a:r>
            <a:r>
              <a:rPr lang="it-IT" sz="2000" b="1" i="1" dirty="0" smtClean="0">
                <a:solidFill>
                  <a:srgbClr val="C00000"/>
                </a:solidFill>
              </a:rPr>
              <a:t> </a:t>
            </a:r>
            <a:r>
              <a:rPr lang="it-IT" sz="2000" b="1" i="1" dirty="0" err="1">
                <a:solidFill>
                  <a:srgbClr val="C00000"/>
                </a:solidFill>
              </a:rPr>
              <a:t>difference</a:t>
            </a:r>
            <a:r>
              <a:rPr lang="it-IT" sz="2000" b="1" i="1" dirty="0">
                <a:solidFill>
                  <a:srgbClr val="C00000"/>
                </a:solidFill>
              </a:rPr>
              <a:t> (P = 0.03</a:t>
            </a:r>
            <a:r>
              <a:rPr lang="it-IT" sz="2000" b="1" i="1" dirty="0" smtClean="0">
                <a:solidFill>
                  <a:srgbClr val="C00000"/>
                </a:solidFill>
              </a:rPr>
              <a:t>)</a:t>
            </a:r>
          </a:p>
          <a:p>
            <a:pPr marL="285750" indent="-285750">
              <a:buClr>
                <a:srgbClr val="A80044"/>
              </a:buClr>
              <a:buFont typeface="Arial" panose="020B0604020202020204" pitchFamily="34" charset="0"/>
              <a:buChar char="•"/>
            </a:pPr>
            <a:endParaRPr lang="it-IT" sz="2000" dirty="0"/>
          </a:p>
          <a:p>
            <a:pPr marL="285750" indent="-285750">
              <a:buClr>
                <a:srgbClr val="A80044"/>
              </a:buClr>
              <a:buFont typeface="Arial" panose="020B0604020202020204" pitchFamily="34" charset="0"/>
              <a:buChar char="•"/>
            </a:pPr>
            <a:r>
              <a:rPr lang="it-IT" sz="2000" dirty="0" smtClean="0"/>
              <a:t>Cumulative </a:t>
            </a:r>
            <a:r>
              <a:rPr lang="it-IT" sz="2000" dirty="0" err="1"/>
              <a:t>pregnancy</a:t>
            </a:r>
            <a:r>
              <a:rPr lang="it-IT" sz="2000" dirty="0"/>
              <a:t> rate (IVF + </a:t>
            </a:r>
            <a:r>
              <a:rPr lang="it-IT" sz="2000" dirty="0" err="1"/>
              <a:t>spontaneous</a:t>
            </a:r>
            <a:r>
              <a:rPr lang="it-IT" sz="2000" dirty="0"/>
              <a:t>) </a:t>
            </a:r>
            <a:r>
              <a:rPr lang="it-IT" sz="2000" dirty="0" err="1"/>
              <a:t>within</a:t>
            </a:r>
            <a:r>
              <a:rPr lang="it-IT" sz="2000" dirty="0"/>
              <a:t> 12 </a:t>
            </a:r>
            <a:r>
              <a:rPr lang="it-IT" sz="2000" dirty="0" err="1"/>
              <a:t>months</a:t>
            </a:r>
            <a:r>
              <a:rPr lang="it-IT" sz="2000" dirty="0" smtClean="0"/>
              <a:t>:</a:t>
            </a:r>
          </a:p>
          <a:p>
            <a:pPr>
              <a:buClr>
                <a:srgbClr val="A80044"/>
              </a:buClr>
            </a:pPr>
            <a:r>
              <a:rPr lang="it-IT" sz="2000" dirty="0"/>
              <a:t> </a:t>
            </a:r>
            <a:r>
              <a:rPr lang="it-IT" sz="2000" dirty="0" smtClean="0"/>
              <a:t>    COMBI </a:t>
            </a:r>
            <a:r>
              <a:rPr lang="it-IT" sz="2000" dirty="0" err="1"/>
              <a:t>group</a:t>
            </a:r>
            <a:r>
              <a:rPr lang="it-IT" sz="2000" dirty="0"/>
              <a:t>: 69.2</a:t>
            </a:r>
            <a:r>
              <a:rPr lang="it-IT" sz="2000" dirty="0" smtClean="0"/>
              <a:t>%</a:t>
            </a:r>
          </a:p>
          <a:p>
            <a:pPr>
              <a:buClr>
                <a:srgbClr val="A80044"/>
              </a:buClr>
            </a:pPr>
            <a:r>
              <a:rPr lang="it-IT" sz="2000" dirty="0"/>
              <a:t> </a:t>
            </a:r>
            <a:r>
              <a:rPr lang="it-IT" sz="2000" dirty="0" smtClean="0"/>
              <a:t>     MET </a:t>
            </a:r>
            <a:r>
              <a:rPr lang="it-IT" sz="2000" dirty="0" err="1"/>
              <a:t>group</a:t>
            </a:r>
            <a:r>
              <a:rPr lang="it-IT" sz="2000" dirty="0"/>
              <a:t>: 35.7</a:t>
            </a:r>
            <a:r>
              <a:rPr lang="it-IT" sz="2000" dirty="0" smtClean="0"/>
              <a:t>%</a:t>
            </a:r>
          </a:p>
          <a:p>
            <a:pPr>
              <a:buClr>
                <a:srgbClr val="A80044"/>
              </a:buClr>
            </a:pPr>
            <a:r>
              <a:rPr lang="it-IT" sz="2000" dirty="0">
                <a:solidFill>
                  <a:srgbClr val="C00000"/>
                </a:solidFill>
              </a:rPr>
              <a:t> </a:t>
            </a:r>
            <a:r>
              <a:rPr lang="it-IT" sz="2000" dirty="0" smtClean="0">
                <a:solidFill>
                  <a:srgbClr val="C00000"/>
                </a:solidFill>
              </a:rPr>
              <a:t>     </a:t>
            </a:r>
            <a:r>
              <a:rPr lang="it-IT" sz="2000" b="1" i="1" dirty="0" err="1" smtClean="0">
                <a:solidFill>
                  <a:srgbClr val="C00000"/>
                </a:solidFill>
              </a:rPr>
              <a:t>Significant</a:t>
            </a:r>
            <a:r>
              <a:rPr lang="it-IT" sz="2000" b="1" i="1" dirty="0" smtClean="0">
                <a:solidFill>
                  <a:srgbClr val="C00000"/>
                </a:solidFill>
              </a:rPr>
              <a:t> </a:t>
            </a:r>
            <a:r>
              <a:rPr lang="it-IT" sz="2000" b="1" i="1" dirty="0" err="1">
                <a:solidFill>
                  <a:srgbClr val="C00000"/>
                </a:solidFill>
              </a:rPr>
              <a:t>difference</a:t>
            </a:r>
            <a:endParaRPr lang="it-IT" sz="2000" b="1" i="1" dirty="0">
              <a:solidFill>
                <a:srgbClr val="C00000"/>
              </a:solidFill>
            </a:endParaRPr>
          </a:p>
        </p:txBody>
      </p:sp>
      <p:sp>
        <p:nvSpPr>
          <p:cNvPr id="6" name="Rettangolo 5"/>
          <p:cNvSpPr/>
          <p:nvPr/>
        </p:nvSpPr>
        <p:spPr>
          <a:xfrm>
            <a:off x="9208259" y="360777"/>
            <a:ext cx="2541080" cy="923330"/>
          </a:xfrm>
          <a:prstGeom prst="rect">
            <a:avLst/>
          </a:prstGeom>
        </p:spPr>
        <p:txBody>
          <a:bodyPr wrap="none">
            <a:spAutoFit/>
          </a:bodyPr>
          <a:lstStyle/>
          <a:p>
            <a:pPr lvl="1" algn="r" defTabSz="919163"/>
            <a:r>
              <a:rPr lang="en-US" altLang="it-IT" sz="5400" dirty="0">
                <a:solidFill>
                  <a:srgbClr val="633075"/>
                </a:solidFill>
                <a:latin typeface="Arial Narrow" panose="020B0606020202030204" pitchFamily="34" charset="0"/>
                <a:cs typeface="Helvetica" pitchFamily="34" charset="0"/>
              </a:rPr>
              <a:t>Results</a:t>
            </a:r>
          </a:p>
        </p:txBody>
      </p:sp>
    </p:spTree>
    <p:extLst>
      <p:ext uri="{BB962C8B-B14F-4D97-AF65-F5344CB8AC3E}">
        <p14:creationId xmlns:p14="http://schemas.microsoft.com/office/powerpoint/2010/main" val="37062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0" y="2433370"/>
            <a:ext cx="12176738" cy="4645025"/>
          </a:xfrm>
          <a:prstGeom prst="rect">
            <a:avLst/>
          </a:prstGeom>
        </p:spPr>
      </p:pic>
      <p:sp>
        <p:nvSpPr>
          <p:cNvPr id="59" name="Rettangolo 58">
            <a:extLst>
              <a:ext uri="{FF2B5EF4-FFF2-40B4-BE49-F238E27FC236}">
                <a16:creationId xmlns:a16="http://schemas.microsoft.com/office/drawing/2014/main" id="{43572B4F-77D6-65A9-8722-E10DCFD82C5A}"/>
              </a:ext>
            </a:extLst>
          </p:cNvPr>
          <p:cNvSpPr/>
          <p:nvPr/>
        </p:nvSpPr>
        <p:spPr>
          <a:xfrm>
            <a:off x="264161" y="2758396"/>
            <a:ext cx="11641518" cy="3807377"/>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C00000"/>
              </a:buClr>
            </a:pPr>
            <a:r>
              <a:rPr lang="en-US" sz="2400" b="1" dirty="0" smtClean="0">
                <a:solidFill>
                  <a:srgbClr val="E7E6E6">
                    <a:lumMod val="25000"/>
                  </a:srgbClr>
                </a:solidFill>
              </a:rPr>
              <a:t>Methodology</a:t>
            </a:r>
          </a:p>
          <a:p>
            <a:pPr lvl="0">
              <a:buClr>
                <a:srgbClr val="C00000"/>
              </a:buClr>
            </a:pPr>
            <a:endParaRPr lang="en-US" dirty="0" smtClean="0">
              <a:solidFill>
                <a:srgbClr val="E7E6E6">
                  <a:lumMod val="25000"/>
                </a:srgbClr>
              </a:solidFill>
            </a:endParaRPr>
          </a:p>
          <a:p>
            <a:pPr marL="285750" lvl="0" indent="-285750">
              <a:buClr>
                <a:srgbClr val="C00000"/>
              </a:buClr>
              <a:buFont typeface="Arial" panose="020B0604020202020204" pitchFamily="34" charset="0"/>
              <a:buChar char="•"/>
            </a:pPr>
            <a:r>
              <a:rPr lang="en-US" dirty="0" smtClean="0">
                <a:solidFill>
                  <a:srgbClr val="E7E6E6">
                    <a:lumMod val="25000"/>
                  </a:srgbClr>
                </a:solidFill>
              </a:rPr>
              <a:t>Design:   </a:t>
            </a:r>
            <a:r>
              <a:rPr lang="en-US" dirty="0">
                <a:solidFill>
                  <a:srgbClr val="E7E6E6">
                    <a:lumMod val="25000"/>
                  </a:srgbClr>
                </a:solidFill>
              </a:rPr>
              <a:t>Single-center, randomized, controlled, open-label </a:t>
            </a:r>
            <a:r>
              <a:rPr lang="en-US" dirty="0" smtClean="0">
                <a:solidFill>
                  <a:srgbClr val="E7E6E6">
                    <a:lumMod val="25000"/>
                  </a:srgbClr>
                </a:solidFill>
              </a:rPr>
              <a:t>trial</a:t>
            </a:r>
          </a:p>
          <a:p>
            <a:pPr marL="285750" lvl="0" indent="-285750">
              <a:buClr>
                <a:srgbClr val="C00000"/>
              </a:buClr>
              <a:buFont typeface="Arial" panose="020B0604020202020204" pitchFamily="34" charset="0"/>
              <a:buChar char="•"/>
            </a:pPr>
            <a:r>
              <a:rPr lang="en-US" dirty="0" smtClean="0">
                <a:solidFill>
                  <a:srgbClr val="E7E6E6">
                    <a:lumMod val="25000"/>
                  </a:srgbClr>
                </a:solidFill>
              </a:rPr>
              <a:t>Participants</a:t>
            </a:r>
            <a:r>
              <a:rPr lang="en-US" dirty="0">
                <a:solidFill>
                  <a:srgbClr val="E7E6E6">
                    <a:lumMod val="25000"/>
                  </a:srgbClr>
                </a:solidFill>
              </a:rPr>
              <a:t>: </a:t>
            </a:r>
            <a:r>
              <a:rPr lang="en-US" dirty="0" smtClean="0">
                <a:solidFill>
                  <a:srgbClr val="E7E6E6">
                    <a:lumMod val="25000"/>
                  </a:srgbClr>
                </a:solidFill>
              </a:rPr>
              <a:t>  68 </a:t>
            </a:r>
            <a:r>
              <a:rPr lang="en-US" dirty="0">
                <a:solidFill>
                  <a:srgbClr val="E7E6E6">
                    <a:lumMod val="25000"/>
                  </a:srgbClr>
                </a:solidFill>
              </a:rPr>
              <a:t>overweight or obese women with </a:t>
            </a:r>
            <a:r>
              <a:rPr lang="en-US" dirty="0" smtClean="0">
                <a:solidFill>
                  <a:srgbClr val="E7E6E6">
                    <a:lumMod val="25000"/>
                  </a:srgbClr>
                </a:solidFill>
              </a:rPr>
              <a:t>PCOS</a:t>
            </a:r>
          </a:p>
          <a:p>
            <a:pPr lvl="0">
              <a:buClr>
                <a:srgbClr val="C00000"/>
              </a:buClr>
            </a:pPr>
            <a:endParaRPr lang="en-US" dirty="0" smtClean="0">
              <a:solidFill>
                <a:srgbClr val="E7E6E6">
                  <a:lumMod val="25000"/>
                </a:srgbClr>
              </a:solidFill>
            </a:endParaRPr>
          </a:p>
          <a:p>
            <a:pPr marL="285750" lvl="0" indent="-285750">
              <a:buClr>
                <a:srgbClr val="C00000"/>
              </a:buClr>
              <a:buFont typeface="Arial" panose="020B0604020202020204" pitchFamily="34" charset="0"/>
              <a:buChar char="•"/>
            </a:pPr>
            <a:r>
              <a:rPr lang="en-US" dirty="0" smtClean="0">
                <a:solidFill>
                  <a:srgbClr val="E7E6E6">
                    <a:lumMod val="25000"/>
                  </a:srgbClr>
                </a:solidFill>
              </a:rPr>
              <a:t>Groups:  </a:t>
            </a:r>
          </a:p>
          <a:p>
            <a:pPr lvl="0">
              <a:buClr>
                <a:srgbClr val="C00000"/>
              </a:buClr>
            </a:pPr>
            <a:r>
              <a:rPr lang="en-US" dirty="0">
                <a:solidFill>
                  <a:srgbClr val="E7E6E6">
                    <a:lumMod val="25000"/>
                  </a:srgbClr>
                </a:solidFill>
              </a:rPr>
              <a:t> </a:t>
            </a:r>
            <a:r>
              <a:rPr lang="en-US" dirty="0" smtClean="0">
                <a:solidFill>
                  <a:srgbClr val="E7E6E6">
                    <a:lumMod val="25000"/>
                  </a:srgbClr>
                </a:solidFill>
              </a:rPr>
              <a:t>     </a:t>
            </a:r>
            <a:r>
              <a:rPr lang="en-US" dirty="0" err="1" smtClean="0">
                <a:solidFill>
                  <a:srgbClr val="E7E6E6">
                    <a:lumMod val="25000"/>
                  </a:srgbClr>
                </a:solidFill>
              </a:rPr>
              <a:t>Dulaglutide</a:t>
            </a:r>
            <a:r>
              <a:rPr lang="en-US" dirty="0" smtClean="0">
                <a:solidFill>
                  <a:srgbClr val="E7E6E6">
                    <a:lumMod val="25000"/>
                  </a:srgbClr>
                </a:solidFill>
              </a:rPr>
              <a:t> </a:t>
            </a:r>
            <a:r>
              <a:rPr lang="en-US" dirty="0">
                <a:solidFill>
                  <a:srgbClr val="E7E6E6">
                    <a:lumMod val="25000"/>
                  </a:srgbClr>
                </a:solidFill>
              </a:rPr>
              <a:t>+ CRD (n=35): </a:t>
            </a:r>
            <a:r>
              <a:rPr lang="en-US" dirty="0" err="1">
                <a:solidFill>
                  <a:srgbClr val="E7E6E6">
                    <a:lumMod val="25000"/>
                  </a:srgbClr>
                </a:solidFill>
              </a:rPr>
              <a:t>Dulaglutide</a:t>
            </a:r>
            <a:r>
              <a:rPr lang="en-US" dirty="0">
                <a:solidFill>
                  <a:srgbClr val="E7E6E6">
                    <a:lumMod val="25000"/>
                  </a:srgbClr>
                </a:solidFill>
              </a:rPr>
              <a:t> administered weekly plus </a:t>
            </a:r>
            <a:r>
              <a:rPr lang="en-US" dirty="0" smtClean="0">
                <a:solidFill>
                  <a:srgbClr val="E7E6E6">
                    <a:lumMod val="25000"/>
                  </a:srgbClr>
                </a:solidFill>
              </a:rPr>
              <a:t>CRD</a:t>
            </a:r>
          </a:p>
          <a:p>
            <a:pPr lvl="0">
              <a:buClr>
                <a:srgbClr val="C00000"/>
              </a:buClr>
            </a:pPr>
            <a:r>
              <a:rPr lang="en-US" dirty="0">
                <a:solidFill>
                  <a:srgbClr val="E7E6E6">
                    <a:lumMod val="25000"/>
                  </a:srgbClr>
                </a:solidFill>
              </a:rPr>
              <a:t> </a:t>
            </a:r>
            <a:r>
              <a:rPr lang="en-US" dirty="0" smtClean="0">
                <a:solidFill>
                  <a:srgbClr val="E7E6E6">
                    <a:lumMod val="25000"/>
                  </a:srgbClr>
                </a:solidFill>
              </a:rPr>
              <a:t>     CRD </a:t>
            </a:r>
            <a:r>
              <a:rPr lang="en-US" dirty="0">
                <a:solidFill>
                  <a:srgbClr val="E7E6E6">
                    <a:lumMod val="25000"/>
                  </a:srgbClr>
                </a:solidFill>
              </a:rPr>
              <a:t>alone (n=33): CRD without </a:t>
            </a:r>
            <a:r>
              <a:rPr lang="en-US" dirty="0" err="1" smtClean="0">
                <a:solidFill>
                  <a:srgbClr val="E7E6E6">
                    <a:lumMod val="25000"/>
                  </a:srgbClr>
                </a:solidFill>
              </a:rPr>
              <a:t>dulaglutide</a:t>
            </a:r>
            <a:endParaRPr lang="en-US" dirty="0" smtClean="0">
              <a:solidFill>
                <a:srgbClr val="E7E6E6">
                  <a:lumMod val="25000"/>
                </a:srgbClr>
              </a:solidFill>
            </a:endParaRPr>
          </a:p>
          <a:p>
            <a:pPr lvl="0">
              <a:buClr>
                <a:srgbClr val="C00000"/>
              </a:buClr>
            </a:pPr>
            <a:endParaRPr lang="en-US" dirty="0" smtClean="0">
              <a:solidFill>
                <a:srgbClr val="E7E6E6">
                  <a:lumMod val="25000"/>
                </a:srgbClr>
              </a:solidFill>
            </a:endParaRPr>
          </a:p>
          <a:p>
            <a:pPr marL="285750" lvl="0" indent="-285750">
              <a:buClr>
                <a:srgbClr val="C00000"/>
              </a:buClr>
              <a:buFont typeface="Arial" panose="020B0604020202020204" pitchFamily="34" charset="0"/>
              <a:buChar char="•"/>
            </a:pPr>
            <a:r>
              <a:rPr lang="en-US" dirty="0" smtClean="0">
                <a:solidFill>
                  <a:srgbClr val="E7E6E6">
                    <a:lumMod val="25000"/>
                  </a:srgbClr>
                </a:solidFill>
              </a:rPr>
              <a:t>Duration</a:t>
            </a:r>
            <a:r>
              <a:rPr lang="en-US" dirty="0">
                <a:solidFill>
                  <a:srgbClr val="E7E6E6">
                    <a:lumMod val="25000"/>
                  </a:srgbClr>
                </a:solidFill>
              </a:rPr>
              <a:t>: </a:t>
            </a:r>
            <a:r>
              <a:rPr lang="en-US" dirty="0" smtClean="0">
                <a:solidFill>
                  <a:srgbClr val="E7E6E6">
                    <a:lumMod val="25000"/>
                  </a:srgbClr>
                </a:solidFill>
              </a:rPr>
              <a:t> Intervention </a:t>
            </a:r>
            <a:r>
              <a:rPr lang="en-US" dirty="0">
                <a:solidFill>
                  <a:srgbClr val="E7E6E6">
                    <a:lumMod val="25000"/>
                  </a:srgbClr>
                </a:solidFill>
              </a:rPr>
              <a:t>continued until participants achieved a 7% weight loss from baseline or up to 6 months</a:t>
            </a:r>
            <a:r>
              <a:rPr lang="en-US" dirty="0" smtClean="0">
                <a:solidFill>
                  <a:srgbClr val="E7E6E6">
                    <a:lumMod val="25000"/>
                  </a:srgbClr>
                </a:solidFill>
              </a:rPr>
              <a:t>.</a:t>
            </a:r>
          </a:p>
          <a:p>
            <a:pPr marL="285750" lvl="0" indent="-285750">
              <a:buClr>
                <a:srgbClr val="C00000"/>
              </a:buClr>
              <a:buFont typeface="Arial" panose="020B0604020202020204" pitchFamily="34" charset="0"/>
              <a:buChar char="•"/>
            </a:pPr>
            <a:r>
              <a:rPr lang="en-US" dirty="0" smtClean="0">
                <a:solidFill>
                  <a:srgbClr val="E7E6E6">
                    <a:lumMod val="25000"/>
                  </a:srgbClr>
                </a:solidFill>
              </a:rPr>
              <a:t>Primary </a:t>
            </a:r>
            <a:r>
              <a:rPr lang="en-US" dirty="0">
                <a:solidFill>
                  <a:srgbClr val="E7E6E6">
                    <a:lumMod val="25000"/>
                  </a:srgbClr>
                </a:solidFill>
              </a:rPr>
              <a:t>Endpoint: Change in VAT </a:t>
            </a:r>
            <a:r>
              <a:rPr lang="en-US" dirty="0" smtClean="0">
                <a:solidFill>
                  <a:srgbClr val="E7E6E6">
                    <a:lumMod val="25000"/>
                  </a:srgbClr>
                </a:solidFill>
              </a:rPr>
              <a:t>area</a:t>
            </a:r>
          </a:p>
          <a:p>
            <a:pPr marL="285750" lvl="0" indent="-285750">
              <a:buClr>
                <a:srgbClr val="C00000"/>
              </a:buClr>
              <a:buFont typeface="Arial" panose="020B0604020202020204" pitchFamily="34" charset="0"/>
              <a:buChar char="•"/>
            </a:pPr>
            <a:r>
              <a:rPr lang="en-US" dirty="0" smtClean="0">
                <a:solidFill>
                  <a:srgbClr val="E7E6E6">
                    <a:lumMod val="25000"/>
                  </a:srgbClr>
                </a:solidFill>
              </a:rPr>
              <a:t>Secondary </a:t>
            </a:r>
            <a:r>
              <a:rPr lang="en-US" dirty="0">
                <a:solidFill>
                  <a:srgbClr val="E7E6E6">
                    <a:lumMod val="25000"/>
                  </a:srgbClr>
                </a:solidFill>
              </a:rPr>
              <a:t>Endpoints: </a:t>
            </a:r>
            <a:r>
              <a:rPr lang="en-US" dirty="0" smtClean="0">
                <a:solidFill>
                  <a:srgbClr val="E7E6E6">
                    <a:lumMod val="25000"/>
                  </a:srgbClr>
                </a:solidFill>
              </a:rPr>
              <a:t> Changes </a:t>
            </a:r>
            <a:r>
              <a:rPr lang="en-US" dirty="0">
                <a:solidFill>
                  <a:srgbClr val="E7E6E6">
                    <a:lumMod val="25000"/>
                  </a:srgbClr>
                </a:solidFill>
              </a:rPr>
              <a:t>in menstrual frequency, metabolic profiles, hormonal parameters, liver fat, and body composition.</a:t>
            </a:r>
            <a:endParaRPr kumimoji="0" lang="en-US" b="0" i="0" u="none" strike="noStrike" kern="1200" cap="none" spc="0" normalizeH="0" baseline="0" noProof="0" dirty="0" smtClean="0">
              <a:ln>
                <a:noFill/>
              </a:ln>
              <a:solidFill>
                <a:srgbClr val="E7E6E6">
                  <a:lumMod val="25000"/>
                </a:srgbClr>
              </a:solidFill>
              <a:effectLst/>
              <a:uLnTx/>
              <a:uFillTx/>
              <a:latin typeface="Calibri" panose="020F0502020204030204"/>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pic>
        <p:nvPicPr>
          <p:cNvPr id="2" name="Immagine 1"/>
          <p:cNvPicPr>
            <a:picLocks noChangeAspect="1"/>
          </p:cNvPicPr>
          <p:nvPr/>
        </p:nvPicPr>
        <p:blipFill>
          <a:blip r:embed="rId4"/>
          <a:stretch>
            <a:fillRect/>
          </a:stretch>
        </p:blipFill>
        <p:spPr>
          <a:xfrm>
            <a:off x="28913" y="-24245"/>
            <a:ext cx="6850974" cy="2659610"/>
          </a:xfrm>
          <a:prstGeom prst="rect">
            <a:avLst/>
          </a:prstGeom>
        </p:spPr>
      </p:pic>
    </p:spTree>
    <p:extLst>
      <p:ext uri="{BB962C8B-B14F-4D97-AF65-F5344CB8AC3E}">
        <p14:creationId xmlns:p14="http://schemas.microsoft.com/office/powerpoint/2010/main" val="266107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0" y="1410288"/>
            <a:ext cx="12176738" cy="5403948"/>
          </a:xfrm>
          <a:prstGeom prst="rect">
            <a:avLst/>
          </a:prstGeom>
        </p:spPr>
      </p:pic>
      <p:sp>
        <p:nvSpPr>
          <p:cNvPr id="59" name="Rettangolo 58">
            <a:extLst>
              <a:ext uri="{FF2B5EF4-FFF2-40B4-BE49-F238E27FC236}">
                <a16:creationId xmlns:a16="http://schemas.microsoft.com/office/drawing/2014/main" id="{43572B4F-77D6-65A9-8722-E10DCFD82C5A}"/>
              </a:ext>
            </a:extLst>
          </p:cNvPr>
          <p:cNvSpPr/>
          <p:nvPr/>
        </p:nvSpPr>
        <p:spPr>
          <a:xfrm>
            <a:off x="264161" y="1502980"/>
            <a:ext cx="11641518" cy="5062794"/>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sp>
        <p:nvSpPr>
          <p:cNvPr id="10" name="CasellaDiTesto 9"/>
          <p:cNvSpPr txBox="1"/>
          <p:nvPr/>
        </p:nvSpPr>
        <p:spPr>
          <a:xfrm>
            <a:off x="6760658" y="2382987"/>
            <a:ext cx="4804918"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VAT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Reduction</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No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significant between-group difference in VAT area reduction (-0.97 cm², 95% CI: -14.36 to 12.42, p = 0.884</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p:txBody>
      </p:sp>
      <p:sp>
        <p:nvSpPr>
          <p:cNvPr id="5" name="Rettangolo 4"/>
          <p:cNvSpPr/>
          <p:nvPr/>
        </p:nvSpPr>
        <p:spPr>
          <a:xfrm>
            <a:off x="5750560" y="123299"/>
            <a:ext cx="6096000" cy="1754326"/>
          </a:xfrm>
          <a:prstGeom prst="rect">
            <a:avLst/>
          </a:prstGeom>
        </p:spPr>
        <p:txBody>
          <a:bodyPr>
            <a:spAutoFit/>
          </a:bodyPr>
          <a:lstStyle/>
          <a:p>
            <a:pPr marL="457200" marR="0" lvl="1" indent="0" algn="r" defTabSz="919163" rtl="0" eaLnBrk="1" fontAlgn="auto" latinLnBrk="0" hangingPunct="1">
              <a:lnSpc>
                <a:spcPct val="100000"/>
              </a:lnSpc>
              <a:spcBef>
                <a:spcPts val="0"/>
              </a:spcBef>
              <a:spcAft>
                <a:spcPts val="0"/>
              </a:spcAft>
              <a:buClrTx/>
              <a:buSzTx/>
              <a:buFontTx/>
              <a:buNone/>
              <a:tabLst/>
              <a:defRPr/>
            </a:pPr>
            <a:r>
              <a:rPr kumimoji="0" lang="en-US" altLang="it-IT" sz="5400" b="0" i="0" u="none" strike="noStrike" kern="1200" cap="none" spc="0" normalizeH="0" baseline="0" noProof="0" dirty="0" smtClean="0">
                <a:ln>
                  <a:noFill/>
                </a:ln>
                <a:solidFill>
                  <a:srgbClr val="633075"/>
                </a:solidFill>
                <a:effectLst/>
                <a:uLnTx/>
                <a:uFillTx/>
                <a:latin typeface="Arial Narrow" panose="020B0606020202030204" pitchFamily="34" charset="0"/>
                <a:ea typeface="+mn-ea"/>
                <a:cs typeface="Helvetica" pitchFamily="34" charset="0"/>
              </a:rPr>
              <a:t>Results</a:t>
            </a:r>
          </a:p>
          <a:p>
            <a:pPr marL="457200" marR="0" lvl="1" indent="0" algn="r" defTabSz="919163" rtl="0" eaLnBrk="1" fontAlgn="auto" latinLnBrk="0" hangingPunct="1">
              <a:lnSpc>
                <a:spcPct val="100000"/>
              </a:lnSpc>
              <a:spcBef>
                <a:spcPts val="0"/>
              </a:spcBef>
              <a:spcAft>
                <a:spcPts val="0"/>
              </a:spcAft>
              <a:buClrTx/>
              <a:buSzTx/>
              <a:buFontTx/>
              <a:buNone/>
              <a:tabLst/>
              <a:defRPr/>
            </a:pPr>
            <a:endParaRPr kumimoji="0" lang="en-US" altLang="it-IT" sz="5400" b="0" i="0" u="none" strike="noStrike" kern="1200" cap="none" spc="0" normalizeH="0" baseline="0" noProof="0" dirty="0">
              <a:ln>
                <a:noFill/>
              </a:ln>
              <a:solidFill>
                <a:srgbClr val="633075"/>
              </a:solidFill>
              <a:effectLst/>
              <a:uLnTx/>
              <a:uFillTx/>
              <a:latin typeface="Calibri" panose="020F0502020204030204"/>
              <a:ea typeface="+mn-ea"/>
              <a:cs typeface="Helvetica" pitchFamily="34" charset="0"/>
            </a:endParaRPr>
          </a:p>
        </p:txBody>
      </p:sp>
      <p:pic>
        <p:nvPicPr>
          <p:cNvPr id="7" name="Immagine 6"/>
          <p:cNvPicPr>
            <a:picLocks noChangeAspect="1"/>
          </p:cNvPicPr>
          <p:nvPr/>
        </p:nvPicPr>
        <p:blipFill>
          <a:blip r:embed="rId4"/>
          <a:stretch>
            <a:fillRect/>
          </a:stretch>
        </p:blipFill>
        <p:spPr>
          <a:xfrm>
            <a:off x="-9673" y="1306646"/>
            <a:ext cx="12211346" cy="103641"/>
          </a:xfrm>
          <a:prstGeom prst="rect">
            <a:avLst/>
          </a:prstGeom>
        </p:spPr>
      </p:pic>
      <p:pic>
        <p:nvPicPr>
          <p:cNvPr id="2" name="Immagine 1"/>
          <p:cNvPicPr>
            <a:picLocks noChangeAspect="1"/>
          </p:cNvPicPr>
          <p:nvPr/>
        </p:nvPicPr>
        <p:blipFill>
          <a:blip r:embed="rId5"/>
          <a:stretch>
            <a:fillRect/>
          </a:stretch>
        </p:blipFill>
        <p:spPr>
          <a:xfrm>
            <a:off x="816670" y="1863191"/>
            <a:ext cx="5431730" cy="4281569"/>
          </a:xfrm>
          <a:prstGeom prst="rect">
            <a:avLst/>
          </a:prstGeom>
        </p:spPr>
      </p:pic>
    </p:spTree>
    <p:extLst>
      <p:ext uri="{BB962C8B-B14F-4D97-AF65-F5344CB8AC3E}">
        <p14:creationId xmlns:p14="http://schemas.microsoft.com/office/powerpoint/2010/main" val="399959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2961DE94-C29F-4A69-E911-D0474DEF00CE}"/>
              </a:ext>
            </a:extLst>
          </p:cNvPr>
          <p:cNvGrpSpPr/>
          <p:nvPr/>
        </p:nvGrpSpPr>
        <p:grpSpPr>
          <a:xfrm>
            <a:off x="0" y="1052513"/>
            <a:ext cx="3628103" cy="4681538"/>
            <a:chOff x="0" y="1052513"/>
            <a:chExt cx="3628103" cy="4681538"/>
          </a:xfrm>
        </p:grpSpPr>
        <p:sp>
          <p:nvSpPr>
            <p:cNvPr id="25" name="Rettangolo 24">
              <a:extLst>
                <a:ext uri="{FF2B5EF4-FFF2-40B4-BE49-F238E27FC236}">
                  <a16:creationId xmlns:a16="http://schemas.microsoft.com/office/drawing/2014/main" id="{F666C3D8-0063-8CF2-9A54-31B46DF76ED2}"/>
                </a:ext>
              </a:extLst>
            </p:cNvPr>
            <p:cNvSpPr/>
            <p:nvPr/>
          </p:nvSpPr>
          <p:spPr>
            <a:xfrm>
              <a:off x="0" y="1052513"/>
              <a:ext cx="3628103" cy="4681538"/>
            </a:xfrm>
            <a:prstGeom prst="rect">
              <a:avLst/>
            </a:prstGeom>
            <a:solidFill>
              <a:srgbClr val="13909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ctr" anchorCtr="0"/>
            <a:lstStyle/>
            <a:p>
              <a:pPr algn="ctr">
                <a:defRPr/>
              </a:pPr>
              <a:r>
                <a:rPr lang="it-IT" sz="3600" dirty="0" err="1" smtClean="0">
                  <a:latin typeface="Arial Narrow" panose="020B0606020202030204" pitchFamily="34" charset="0"/>
                </a:rPr>
                <a:t>Infertility</a:t>
              </a:r>
              <a:endParaRPr lang="it-IT" sz="4000" dirty="0">
                <a:latin typeface="Arial Narrow" panose="020B0606020202030204" pitchFamily="34" charset="0"/>
              </a:endParaRPr>
            </a:p>
          </p:txBody>
        </p:sp>
        <p:pic>
          <p:nvPicPr>
            <p:cNvPr id="9" name="Elemento grafico 8" descr="Grafico a barre con riempimento a tinta unita">
              <a:extLst>
                <a:ext uri="{FF2B5EF4-FFF2-40B4-BE49-F238E27FC236}">
                  <a16:creationId xmlns:a16="http://schemas.microsoft.com/office/drawing/2014/main" id="{7176D6FC-CADF-CCFF-34F8-45DB019585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1150341" y="2015989"/>
              <a:ext cx="1329877" cy="1329877"/>
            </a:xfrm>
            <a:prstGeom prst="rect">
              <a:avLst/>
            </a:prstGeom>
          </p:spPr>
        </p:pic>
      </p:grpSp>
      <p:sp>
        <p:nvSpPr>
          <p:cNvPr id="22" name="Rettangolo 21">
            <a:extLst>
              <a:ext uri="{FF2B5EF4-FFF2-40B4-BE49-F238E27FC236}">
                <a16:creationId xmlns:a16="http://schemas.microsoft.com/office/drawing/2014/main" id="{4C7F6492-5E74-D832-C602-C82283CE25C3}"/>
              </a:ext>
            </a:extLst>
          </p:cNvPr>
          <p:cNvSpPr/>
          <p:nvPr/>
        </p:nvSpPr>
        <p:spPr>
          <a:xfrm>
            <a:off x="3706012" y="1052512"/>
            <a:ext cx="8485987" cy="2462848"/>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67447664-19DC-5244-A08D-47F6F105ACF7}"/>
              </a:ext>
            </a:extLst>
          </p:cNvPr>
          <p:cNvSpPr/>
          <p:nvPr/>
        </p:nvSpPr>
        <p:spPr>
          <a:xfrm>
            <a:off x="3851322" y="662912"/>
            <a:ext cx="8134406" cy="3189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b="1" dirty="0">
                <a:solidFill>
                  <a:srgbClr val="FFFF66"/>
                </a:solidFill>
              </a:rPr>
              <a:t>Infertility</a:t>
            </a:r>
            <a:r>
              <a:rPr lang="en-US" sz="2200" dirty="0"/>
              <a:t> is defined as the failure to conceive after 12 months of frequent, </a:t>
            </a:r>
            <a:r>
              <a:rPr lang="en-US" sz="2200" dirty="0" smtClean="0"/>
              <a:t>unprotected intercourse</a:t>
            </a:r>
            <a:r>
              <a:rPr lang="en-US" sz="2200" dirty="0"/>
              <a:t>, and it affects around 15% of all couples worldwide. While a variety of </a:t>
            </a:r>
            <a:r>
              <a:rPr lang="en-US" sz="2200" dirty="0" smtClean="0"/>
              <a:t>variables can </a:t>
            </a:r>
            <a:r>
              <a:rPr lang="en-US" sz="2200" dirty="0"/>
              <a:t>contribute to infertility, including genetic illnesses </a:t>
            </a:r>
            <a:r>
              <a:rPr lang="en-US" sz="2200" dirty="0" smtClean="0"/>
              <a:t>and anatomical </a:t>
            </a:r>
            <a:r>
              <a:rPr lang="en-US" sz="2200" dirty="0"/>
              <a:t>anomalies, as </a:t>
            </a:r>
            <a:r>
              <a:rPr lang="en-US" sz="2200" dirty="0" smtClean="0"/>
              <a:t>well as </a:t>
            </a:r>
            <a:r>
              <a:rPr lang="en-US" sz="2200" dirty="0"/>
              <a:t>environmental and lifestyle impacts, obesity is one of the most important modifiable </a:t>
            </a:r>
            <a:r>
              <a:rPr lang="en-US" sz="2200" dirty="0" smtClean="0"/>
              <a:t>risk factors</a:t>
            </a:r>
            <a:endParaRPr lang="en-US" sz="2200" dirty="0"/>
          </a:p>
        </p:txBody>
      </p:sp>
      <p:sp>
        <p:nvSpPr>
          <p:cNvPr id="38" name="Text Box 5">
            <a:extLst>
              <a:ext uri="{FF2B5EF4-FFF2-40B4-BE49-F238E27FC236}">
                <a16:creationId xmlns:a16="http://schemas.microsoft.com/office/drawing/2014/main" id="{0C5FEFDB-44A5-89D2-D91D-22588E466489}"/>
              </a:ext>
            </a:extLst>
          </p:cNvPr>
          <p:cNvSpPr txBox="1">
            <a:spLocks noChangeArrowheads="1"/>
          </p:cNvSpPr>
          <p:nvPr/>
        </p:nvSpPr>
        <p:spPr bwMode="auto">
          <a:xfrm>
            <a:off x="0" y="5850000"/>
            <a:ext cx="1217412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de-DE" altLang="it-IT" b="1" dirty="0" err="1">
                <a:solidFill>
                  <a:srgbClr val="909090"/>
                </a:solidFill>
                <a:latin typeface="Arial Narrow" panose="020B0606020202030204" pitchFamily="34" charset="0"/>
                <a:cs typeface="Arial" panose="020B0604020202020204" pitchFamily="34" charset="0"/>
              </a:rPr>
              <a:t>Westerman</a:t>
            </a:r>
            <a:r>
              <a:rPr lang="de-DE" altLang="it-IT" b="1" dirty="0">
                <a:solidFill>
                  <a:srgbClr val="909090"/>
                </a:solidFill>
                <a:latin typeface="Arial Narrow" panose="020B0606020202030204" pitchFamily="34" charset="0"/>
                <a:cs typeface="Arial" panose="020B0604020202020204" pitchFamily="34" charset="0"/>
              </a:rPr>
              <a:t>, R.; Kuhnt, A.-K</a:t>
            </a:r>
            <a:r>
              <a:rPr lang="en-US" altLang="it-IT" b="1" dirty="0" smtClean="0">
                <a:solidFill>
                  <a:srgbClr val="909090"/>
                </a:solidFill>
                <a:latin typeface="Arial Narrow" panose="020B0606020202030204" pitchFamily="34" charset="0"/>
                <a:cs typeface="Arial" panose="020B0604020202020204" pitchFamily="34" charset="0"/>
              </a:rPr>
              <a:t>. </a:t>
            </a:r>
            <a:endParaRPr lang="en-US" altLang="it-IT" b="1" dirty="0">
              <a:solidFill>
                <a:srgbClr val="909090"/>
              </a:solidFill>
              <a:latin typeface="Arial Narrow" panose="020B0606020202030204" pitchFamily="34" charset="0"/>
              <a:cs typeface="Arial" panose="020B0604020202020204" pitchFamily="34" charset="0"/>
            </a:endParaRPr>
          </a:p>
          <a:p>
            <a:pPr lvl="0" algn="r" defTabSz="457200" fontAlgn="base">
              <a:spcBef>
                <a:spcPct val="0"/>
              </a:spcBef>
              <a:spcAft>
                <a:spcPct val="0"/>
              </a:spcAft>
              <a:defRPr/>
            </a:pPr>
            <a:r>
              <a:rPr lang="en-US" altLang="it-IT" sz="1600" i="1" dirty="0" smtClean="0">
                <a:solidFill>
                  <a:srgbClr val="909090"/>
                </a:solidFill>
                <a:latin typeface="Arial Narrow" panose="020B0606020202030204" pitchFamily="34" charset="0"/>
                <a:cs typeface="Arial" panose="020B0604020202020204" pitchFamily="34" charset="0"/>
              </a:rPr>
              <a:t>2022</a:t>
            </a:r>
            <a:r>
              <a:rPr lang="en-US" altLang="it-IT" sz="1600" i="1" dirty="0">
                <a:solidFill>
                  <a:srgbClr val="909090"/>
                </a:solidFill>
                <a:latin typeface="Arial Narrow" panose="020B0606020202030204" pitchFamily="34" charset="0"/>
                <a:cs typeface="Arial" panose="020B0604020202020204" pitchFamily="34" charset="0"/>
              </a:rPr>
              <a:t>, Metabolic risk factors and fertility disorders: A narrative review of the female perspective. </a:t>
            </a:r>
            <a:r>
              <a:rPr lang="en-US" altLang="it-IT" sz="1600" i="1" dirty="0" err="1">
                <a:solidFill>
                  <a:srgbClr val="909090"/>
                </a:solidFill>
                <a:latin typeface="Arial Narrow" panose="020B0606020202030204" pitchFamily="34" charset="0"/>
                <a:cs typeface="Arial" panose="020B0604020202020204" pitchFamily="34" charset="0"/>
              </a:rPr>
              <a:t>Reprod</a:t>
            </a:r>
            <a:r>
              <a:rPr lang="en-US" altLang="it-IT" sz="1600" i="1" dirty="0">
                <a:solidFill>
                  <a:srgbClr val="909090"/>
                </a:solidFill>
                <a:latin typeface="Arial Narrow" panose="020B0606020202030204" pitchFamily="34" charset="0"/>
                <a:cs typeface="Arial" panose="020B0604020202020204" pitchFamily="34" charset="0"/>
              </a:rPr>
              <a:t>.</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Biomed. Soc. </a:t>
            </a:r>
            <a:r>
              <a:rPr lang="en-US" altLang="it-IT" sz="1600" i="1" dirty="0" smtClean="0">
                <a:solidFill>
                  <a:srgbClr val="909090"/>
                </a:solidFill>
                <a:latin typeface="Arial Narrow" panose="020B0606020202030204" pitchFamily="34" charset="0"/>
                <a:cs typeface="Arial" panose="020B0604020202020204" pitchFamily="34" charset="0"/>
              </a:rPr>
              <a:t>Online, 14, 66–74.</a:t>
            </a:r>
            <a:endParaRPr lang="en-US" altLang="it-IT" sz="1600" i="1" dirty="0">
              <a:solidFill>
                <a:srgbClr val="909090"/>
              </a:solidFill>
              <a:latin typeface="Arial Narrow" panose="020B060602020203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CD384244-761A-D2E5-64E1-2F88D428E317}"/>
              </a:ext>
            </a:extLst>
          </p:cNvPr>
          <p:cNvSpPr/>
          <p:nvPr/>
        </p:nvSpPr>
        <p:spPr>
          <a:xfrm>
            <a:off x="3706013" y="3631310"/>
            <a:ext cx="8485987" cy="2102742"/>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a:extLst>
              <a:ext uri="{FF2B5EF4-FFF2-40B4-BE49-F238E27FC236}">
                <a16:creationId xmlns:a16="http://schemas.microsoft.com/office/drawing/2014/main" id="{410118DD-2E00-8724-82F9-5E42215020F9}"/>
              </a:ext>
            </a:extLst>
          </p:cNvPr>
          <p:cNvSpPr/>
          <p:nvPr/>
        </p:nvSpPr>
        <p:spPr>
          <a:xfrm>
            <a:off x="3881803" y="3826386"/>
            <a:ext cx="8134406" cy="1658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The </a:t>
            </a:r>
            <a:r>
              <a:rPr lang="en-US" sz="2000" dirty="0"/>
              <a:t>effect of BMI on female fertility has been extensively studied. Women with overweight (BMI 25.0–29.9 kg/m2) and obesity (BMI ≥30 kg/m2) have a linear decline in spontaneous pregnancy rates with increasing BMI, corrected for possible related factors, women with a BMI &gt;29 kg/m2 had a 4% lower pregnancy rate per kg/m2 </a:t>
            </a:r>
            <a:r>
              <a:rPr lang="en-US" sz="2000" dirty="0" smtClean="0"/>
              <a:t>increase</a:t>
            </a:r>
            <a:endParaRPr lang="en-US" sz="2000" dirty="0"/>
          </a:p>
        </p:txBody>
      </p:sp>
    </p:spTree>
    <p:extLst>
      <p:ext uri="{BB962C8B-B14F-4D97-AF65-F5344CB8AC3E}">
        <p14:creationId xmlns:p14="http://schemas.microsoft.com/office/powerpoint/2010/main" val="169268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0" y="1410288"/>
            <a:ext cx="12176738" cy="5403948"/>
          </a:xfrm>
          <a:prstGeom prst="rect">
            <a:avLst/>
          </a:prstGeom>
        </p:spPr>
      </p:pic>
      <p:sp>
        <p:nvSpPr>
          <p:cNvPr id="59" name="Rettangolo 58">
            <a:extLst>
              <a:ext uri="{FF2B5EF4-FFF2-40B4-BE49-F238E27FC236}">
                <a16:creationId xmlns:a16="http://schemas.microsoft.com/office/drawing/2014/main" id="{43572B4F-77D6-65A9-8722-E10DCFD82C5A}"/>
              </a:ext>
            </a:extLst>
          </p:cNvPr>
          <p:cNvSpPr/>
          <p:nvPr/>
        </p:nvSpPr>
        <p:spPr>
          <a:xfrm>
            <a:off x="264161" y="1502980"/>
            <a:ext cx="11641518" cy="5062794"/>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C00000"/>
              </a:buClr>
              <a:buSzTx/>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sp>
        <p:nvSpPr>
          <p:cNvPr id="10" name="CasellaDiTesto 9"/>
          <p:cNvSpPr txBox="1"/>
          <p:nvPr/>
        </p:nvSpPr>
        <p:spPr>
          <a:xfrm>
            <a:off x="7403144" y="2200107"/>
            <a:ext cx="4362136" cy="3662541"/>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3200" dirty="0"/>
              <a:t>Time to 7% Weight Loss</a:t>
            </a:r>
            <a:r>
              <a:rPr lang="en-US" sz="3200" dirty="0" smtClean="0"/>
              <a:t>: </a:t>
            </a:r>
          </a:p>
          <a:p>
            <a:pPr>
              <a:buClr>
                <a:srgbClr val="C00000"/>
              </a:buClr>
            </a:pPr>
            <a:r>
              <a:rPr lang="en-US" sz="2800" dirty="0" err="1" smtClean="0"/>
              <a:t>Dulaglutide</a:t>
            </a:r>
            <a:r>
              <a:rPr lang="en-US" sz="2800" dirty="0" smtClean="0"/>
              <a:t> </a:t>
            </a:r>
            <a:r>
              <a:rPr lang="en-US" sz="2800" dirty="0"/>
              <a:t>+ CRD group achieved this goal in a significantly shorter median time compared to the CRD alone group</a:t>
            </a:r>
            <a:r>
              <a:rPr lang="en-US" sz="3200" dirty="0" smtClean="0"/>
              <a:t>.</a:t>
            </a:r>
          </a:p>
          <a:p>
            <a:pPr>
              <a:buClr>
                <a:srgbClr val="C00000"/>
              </a:buClr>
            </a:pPr>
            <a:endParaRPr lang="en-US" sz="2400" dirty="0" smtClean="0"/>
          </a:p>
        </p:txBody>
      </p:sp>
      <p:pic>
        <p:nvPicPr>
          <p:cNvPr id="4" name="Immagine 3"/>
          <p:cNvPicPr>
            <a:picLocks noChangeAspect="1"/>
          </p:cNvPicPr>
          <p:nvPr/>
        </p:nvPicPr>
        <p:blipFill>
          <a:blip r:embed="rId4"/>
          <a:stretch>
            <a:fillRect/>
          </a:stretch>
        </p:blipFill>
        <p:spPr>
          <a:xfrm>
            <a:off x="401454" y="2252014"/>
            <a:ext cx="6830976" cy="3541987"/>
          </a:xfrm>
          <a:prstGeom prst="rect">
            <a:avLst/>
          </a:prstGeom>
        </p:spPr>
      </p:pic>
      <p:sp>
        <p:nvSpPr>
          <p:cNvPr id="5" name="Rettangolo 4"/>
          <p:cNvSpPr/>
          <p:nvPr/>
        </p:nvSpPr>
        <p:spPr>
          <a:xfrm>
            <a:off x="5750560" y="123299"/>
            <a:ext cx="6096000" cy="1754326"/>
          </a:xfrm>
          <a:prstGeom prst="rect">
            <a:avLst/>
          </a:prstGeom>
        </p:spPr>
        <p:txBody>
          <a:bodyPr>
            <a:spAutoFit/>
          </a:bodyPr>
          <a:lstStyle/>
          <a:p>
            <a:pPr lvl="1" algn="r" defTabSz="919163"/>
            <a:r>
              <a:rPr lang="en-US" altLang="it-IT" sz="5400" dirty="0" smtClean="0">
                <a:solidFill>
                  <a:srgbClr val="633075"/>
                </a:solidFill>
                <a:latin typeface="Arial Narrow" panose="020B0606020202030204" pitchFamily="34" charset="0"/>
                <a:cs typeface="Helvetica" pitchFamily="34" charset="0"/>
              </a:rPr>
              <a:t>Results</a:t>
            </a:r>
          </a:p>
          <a:p>
            <a:pPr lvl="1" algn="r" defTabSz="919163"/>
            <a:endParaRPr lang="en-US" altLang="it-IT" sz="5400" dirty="0">
              <a:solidFill>
                <a:srgbClr val="633075"/>
              </a:solidFill>
              <a:cs typeface="Helvetica" pitchFamily="34" charset="0"/>
            </a:endParaRPr>
          </a:p>
        </p:txBody>
      </p:sp>
      <p:pic>
        <p:nvPicPr>
          <p:cNvPr id="7" name="Immagine 6"/>
          <p:cNvPicPr>
            <a:picLocks noChangeAspect="1"/>
          </p:cNvPicPr>
          <p:nvPr/>
        </p:nvPicPr>
        <p:blipFill>
          <a:blip r:embed="rId5"/>
          <a:stretch>
            <a:fillRect/>
          </a:stretch>
        </p:blipFill>
        <p:spPr>
          <a:xfrm>
            <a:off x="-9673" y="1306646"/>
            <a:ext cx="12211346" cy="103641"/>
          </a:xfrm>
          <a:prstGeom prst="rect">
            <a:avLst/>
          </a:prstGeom>
        </p:spPr>
      </p:pic>
    </p:spTree>
    <p:extLst>
      <p:ext uri="{BB962C8B-B14F-4D97-AF65-F5344CB8AC3E}">
        <p14:creationId xmlns:p14="http://schemas.microsoft.com/office/powerpoint/2010/main" val="67698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0" y="1410288"/>
            <a:ext cx="12176738" cy="5403948"/>
          </a:xfrm>
          <a:prstGeom prst="rect">
            <a:avLst/>
          </a:prstGeom>
        </p:spPr>
      </p:pic>
      <p:sp>
        <p:nvSpPr>
          <p:cNvPr id="59" name="Rettangolo 58">
            <a:extLst>
              <a:ext uri="{FF2B5EF4-FFF2-40B4-BE49-F238E27FC236}">
                <a16:creationId xmlns:a16="http://schemas.microsoft.com/office/drawing/2014/main" id="{43572B4F-77D6-65A9-8722-E10DCFD82C5A}"/>
              </a:ext>
            </a:extLst>
          </p:cNvPr>
          <p:cNvSpPr/>
          <p:nvPr/>
        </p:nvSpPr>
        <p:spPr>
          <a:xfrm>
            <a:off x="264161" y="1502980"/>
            <a:ext cx="11641518" cy="5062794"/>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sp>
        <p:nvSpPr>
          <p:cNvPr id="10" name="CasellaDiTesto 9"/>
          <p:cNvSpPr txBox="1"/>
          <p:nvPr/>
        </p:nvSpPr>
        <p:spPr>
          <a:xfrm>
            <a:off x="525520" y="2436589"/>
            <a:ext cx="10962282" cy="2677656"/>
          </a:xfrm>
          <a:prstGeom prst="rect">
            <a:avLst/>
          </a:prstGeom>
          <a:noFill/>
        </p:spPr>
        <p:txBody>
          <a:bodyPr wrap="square" rtlCol="0">
            <a:spAutoFit/>
          </a:bodyPr>
          <a:lstStyle/>
          <a:p>
            <a:pPr marL="285750" lvl="0" indent="-285750">
              <a:buClr>
                <a:srgbClr val="C00000"/>
              </a:buClr>
              <a:buFont typeface="Arial" panose="020B0604020202020204" pitchFamily="34" charset="0"/>
              <a:buChar char="•"/>
            </a:pPr>
            <a:r>
              <a:rPr lang="en-US" sz="2400" dirty="0">
                <a:solidFill>
                  <a:prstClr val="black"/>
                </a:solidFill>
              </a:rPr>
              <a:t>Metabolic Improvements</a:t>
            </a:r>
            <a:r>
              <a:rPr lang="en-US" sz="2400" dirty="0" smtClean="0">
                <a:solidFill>
                  <a:prstClr val="black"/>
                </a:solidFill>
              </a:rPr>
              <a:t>:</a:t>
            </a:r>
          </a:p>
          <a:p>
            <a:pPr lvl="0">
              <a:buClr>
                <a:srgbClr val="C00000"/>
              </a:buClr>
            </a:pPr>
            <a:r>
              <a:rPr lang="en-US" sz="2400" dirty="0" err="1" smtClean="0">
                <a:solidFill>
                  <a:prstClr val="black"/>
                </a:solidFill>
              </a:rPr>
              <a:t>Dulaglutide</a:t>
            </a:r>
            <a:r>
              <a:rPr lang="en-US" sz="2400" dirty="0" smtClean="0">
                <a:solidFill>
                  <a:prstClr val="black"/>
                </a:solidFill>
              </a:rPr>
              <a:t> </a:t>
            </a:r>
            <a:r>
              <a:rPr lang="en-US" sz="2400" dirty="0">
                <a:solidFill>
                  <a:prstClr val="black"/>
                </a:solidFill>
              </a:rPr>
              <a:t>+ CRD group showed significant reductions in glycated hemoglobin A1c and postprandial plasma glucose levels compared to CRD </a:t>
            </a:r>
            <a:r>
              <a:rPr lang="en-US" sz="2400" dirty="0" smtClean="0">
                <a:solidFill>
                  <a:prstClr val="black"/>
                </a:solidFill>
              </a:rPr>
              <a:t>alone</a:t>
            </a:r>
          </a:p>
          <a:p>
            <a:pPr lvl="0">
              <a:buClr>
                <a:srgbClr val="C00000"/>
              </a:buClr>
            </a:pPr>
            <a:endParaRPr lang="en-US" sz="2400" dirty="0">
              <a:solidFill>
                <a:prstClr val="black"/>
              </a:solidFill>
            </a:endParaRPr>
          </a:p>
          <a:p>
            <a:pPr marL="342900" lvl="0" indent="-342900">
              <a:buClr>
                <a:srgbClr val="C00000"/>
              </a:buClr>
              <a:buFont typeface="Arial" panose="020B0604020202020204" pitchFamily="34" charset="0"/>
              <a:buChar char="•"/>
            </a:pPr>
            <a:r>
              <a:rPr lang="en-US" sz="2400" dirty="0" smtClean="0">
                <a:solidFill>
                  <a:prstClr val="black"/>
                </a:solidFill>
              </a:rPr>
              <a:t>Gastrointestinal </a:t>
            </a:r>
            <a:r>
              <a:rPr lang="en-US" sz="2400" dirty="0">
                <a:solidFill>
                  <a:prstClr val="black"/>
                </a:solidFill>
              </a:rPr>
              <a:t>Side Effects</a:t>
            </a:r>
            <a:r>
              <a:rPr lang="en-US" sz="2400" dirty="0" smtClean="0">
                <a:solidFill>
                  <a:prstClr val="black"/>
                </a:solidFill>
              </a:rPr>
              <a:t>:</a:t>
            </a:r>
          </a:p>
          <a:p>
            <a:pPr lvl="0">
              <a:buClr>
                <a:srgbClr val="C00000"/>
              </a:buClr>
            </a:pPr>
            <a:r>
              <a:rPr lang="en-US" sz="2400" dirty="0" smtClean="0">
                <a:solidFill>
                  <a:prstClr val="black"/>
                </a:solidFill>
              </a:rPr>
              <a:t>37.14</a:t>
            </a:r>
            <a:r>
              <a:rPr lang="en-US" sz="2400" dirty="0">
                <a:solidFill>
                  <a:prstClr val="black"/>
                </a:solidFill>
              </a:rPr>
              <a:t>% of participants in the </a:t>
            </a:r>
            <a:r>
              <a:rPr lang="en-US" sz="2400" dirty="0" err="1">
                <a:solidFill>
                  <a:prstClr val="black"/>
                </a:solidFill>
              </a:rPr>
              <a:t>dulaglutide</a:t>
            </a:r>
            <a:r>
              <a:rPr lang="en-US" sz="2400" dirty="0">
                <a:solidFill>
                  <a:prstClr val="black"/>
                </a:solidFill>
              </a:rPr>
              <a:t> group reported at least one gastrointestinal treatment-emergent adverse event, comparable to those in the CRD alone group.</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5" name="Rettangolo 4"/>
          <p:cNvSpPr/>
          <p:nvPr/>
        </p:nvSpPr>
        <p:spPr>
          <a:xfrm>
            <a:off x="5750560" y="123299"/>
            <a:ext cx="6096000" cy="1754326"/>
          </a:xfrm>
          <a:prstGeom prst="rect">
            <a:avLst/>
          </a:prstGeom>
        </p:spPr>
        <p:txBody>
          <a:bodyPr>
            <a:spAutoFit/>
          </a:bodyPr>
          <a:lstStyle/>
          <a:p>
            <a:pPr marL="457200" marR="0" lvl="1" indent="0" algn="r" defTabSz="919163" rtl="0" eaLnBrk="1" fontAlgn="auto" latinLnBrk="0" hangingPunct="1">
              <a:lnSpc>
                <a:spcPct val="100000"/>
              </a:lnSpc>
              <a:spcBef>
                <a:spcPts val="0"/>
              </a:spcBef>
              <a:spcAft>
                <a:spcPts val="0"/>
              </a:spcAft>
              <a:buClrTx/>
              <a:buSzTx/>
              <a:buFontTx/>
              <a:buNone/>
              <a:tabLst/>
              <a:defRPr/>
            </a:pPr>
            <a:r>
              <a:rPr kumimoji="0" lang="en-US" altLang="it-IT" sz="5400" b="0" i="0" u="none" strike="noStrike" kern="1200" cap="none" spc="0" normalizeH="0" baseline="0" noProof="0" dirty="0" smtClean="0">
                <a:ln>
                  <a:noFill/>
                </a:ln>
                <a:solidFill>
                  <a:srgbClr val="633075"/>
                </a:solidFill>
                <a:effectLst/>
                <a:uLnTx/>
                <a:uFillTx/>
                <a:latin typeface="Arial Narrow" panose="020B0606020202030204" pitchFamily="34" charset="0"/>
                <a:ea typeface="+mn-ea"/>
                <a:cs typeface="Helvetica" pitchFamily="34" charset="0"/>
              </a:rPr>
              <a:t>Results</a:t>
            </a:r>
          </a:p>
          <a:p>
            <a:pPr marL="457200" marR="0" lvl="1" indent="0" algn="r" defTabSz="919163" rtl="0" eaLnBrk="1" fontAlgn="auto" latinLnBrk="0" hangingPunct="1">
              <a:lnSpc>
                <a:spcPct val="100000"/>
              </a:lnSpc>
              <a:spcBef>
                <a:spcPts val="0"/>
              </a:spcBef>
              <a:spcAft>
                <a:spcPts val="0"/>
              </a:spcAft>
              <a:buClrTx/>
              <a:buSzTx/>
              <a:buFontTx/>
              <a:buNone/>
              <a:tabLst/>
              <a:defRPr/>
            </a:pPr>
            <a:endParaRPr kumimoji="0" lang="en-US" altLang="it-IT" sz="5400" b="0" i="0" u="none" strike="noStrike" kern="1200" cap="none" spc="0" normalizeH="0" baseline="0" noProof="0" dirty="0">
              <a:ln>
                <a:noFill/>
              </a:ln>
              <a:solidFill>
                <a:srgbClr val="633075"/>
              </a:solidFill>
              <a:effectLst/>
              <a:uLnTx/>
              <a:uFillTx/>
              <a:latin typeface="Calibri" panose="020F0502020204030204"/>
              <a:ea typeface="+mn-ea"/>
              <a:cs typeface="Helvetica" pitchFamily="34" charset="0"/>
            </a:endParaRPr>
          </a:p>
        </p:txBody>
      </p:sp>
      <p:pic>
        <p:nvPicPr>
          <p:cNvPr id="7" name="Immagine 6"/>
          <p:cNvPicPr>
            <a:picLocks noChangeAspect="1"/>
          </p:cNvPicPr>
          <p:nvPr/>
        </p:nvPicPr>
        <p:blipFill>
          <a:blip r:embed="rId4"/>
          <a:stretch>
            <a:fillRect/>
          </a:stretch>
        </p:blipFill>
        <p:spPr>
          <a:xfrm>
            <a:off x="-9673" y="1306646"/>
            <a:ext cx="12211346" cy="103641"/>
          </a:xfrm>
          <a:prstGeom prst="rect">
            <a:avLst/>
          </a:prstGeom>
        </p:spPr>
      </p:pic>
    </p:spTree>
    <p:extLst>
      <p:ext uri="{BB962C8B-B14F-4D97-AF65-F5344CB8AC3E}">
        <p14:creationId xmlns:p14="http://schemas.microsoft.com/office/powerpoint/2010/main" val="11648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0" y="2433370"/>
            <a:ext cx="12176738" cy="4645025"/>
          </a:xfrm>
          <a:prstGeom prst="rect">
            <a:avLst/>
          </a:prstGeom>
        </p:spPr>
      </p:pic>
      <p:sp>
        <p:nvSpPr>
          <p:cNvPr id="59" name="Rettangolo 58">
            <a:extLst>
              <a:ext uri="{FF2B5EF4-FFF2-40B4-BE49-F238E27FC236}">
                <a16:creationId xmlns:a16="http://schemas.microsoft.com/office/drawing/2014/main" id="{43572B4F-77D6-65A9-8722-E10DCFD82C5A}"/>
              </a:ext>
            </a:extLst>
          </p:cNvPr>
          <p:cNvSpPr/>
          <p:nvPr/>
        </p:nvSpPr>
        <p:spPr>
          <a:xfrm>
            <a:off x="272674" y="2758396"/>
            <a:ext cx="11641518" cy="3807377"/>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C00000"/>
                </a:solidFill>
              </a:rPr>
              <a:t>🔬 </a:t>
            </a:r>
            <a:r>
              <a:rPr lang="en-US" sz="2400" b="1" dirty="0">
                <a:solidFill>
                  <a:srgbClr val="C00000"/>
                </a:solidFill>
              </a:rPr>
              <a:t>Potential Role of Tirzepatide in </a:t>
            </a:r>
            <a:r>
              <a:rPr lang="en-US" sz="2400" b="1" dirty="0" smtClean="0">
                <a:solidFill>
                  <a:srgbClr val="C00000"/>
                </a:solidFill>
              </a:rPr>
              <a:t>PCOS</a:t>
            </a:r>
            <a:r>
              <a:rPr lang="en-US" sz="2400" dirty="0" smtClean="0">
                <a:solidFill>
                  <a:srgbClr val="C00000"/>
                </a:solidFill>
              </a:rPr>
              <a:t>:</a:t>
            </a:r>
          </a:p>
          <a:p>
            <a:endParaRPr lang="en-US" sz="2400" dirty="0">
              <a:solidFill>
                <a:schemeClr val="tx1">
                  <a:lumMod val="65000"/>
                  <a:lumOff val="35000"/>
                </a:schemeClr>
              </a:solidFill>
            </a:endParaRPr>
          </a:p>
          <a:p>
            <a:pPr>
              <a:buFont typeface="Arial" panose="020B0604020202020204" pitchFamily="34" charset="0"/>
              <a:buChar char="•"/>
            </a:pPr>
            <a:r>
              <a:rPr lang="en-US" sz="2400" b="1" dirty="0">
                <a:solidFill>
                  <a:schemeClr val="tx1">
                    <a:lumMod val="65000"/>
                    <a:lumOff val="35000"/>
                  </a:schemeClr>
                </a:solidFill>
              </a:rPr>
              <a:t>Reduce body weight</a:t>
            </a:r>
            <a:r>
              <a:rPr lang="en-US" sz="2400" dirty="0">
                <a:solidFill>
                  <a:schemeClr val="tx1">
                    <a:lumMod val="65000"/>
                    <a:lumOff val="35000"/>
                  </a:schemeClr>
                </a:solidFill>
              </a:rPr>
              <a:t>: Studies show significant weight loss, with an average reduction of 9.5% in women with PCOS and obesity.</a:t>
            </a:r>
          </a:p>
          <a:p>
            <a:pPr>
              <a:buFont typeface="Arial" panose="020B0604020202020204" pitchFamily="34" charset="0"/>
              <a:buChar char="•"/>
            </a:pPr>
            <a:r>
              <a:rPr lang="en-US" sz="2400" b="1" dirty="0">
                <a:solidFill>
                  <a:schemeClr val="tx1">
                    <a:lumMod val="65000"/>
                    <a:lumOff val="35000"/>
                  </a:schemeClr>
                </a:solidFill>
              </a:rPr>
              <a:t>Improve insulin sensitivity</a:t>
            </a:r>
            <a:r>
              <a:rPr lang="en-US" sz="2400" dirty="0">
                <a:solidFill>
                  <a:schemeClr val="tx1">
                    <a:lumMod val="65000"/>
                    <a:lumOff val="35000"/>
                  </a:schemeClr>
                </a:solidFill>
              </a:rPr>
              <a:t>: Reduces fasting insulin levels and HbA1c.</a:t>
            </a:r>
          </a:p>
          <a:p>
            <a:pPr>
              <a:buFont typeface="Arial" panose="020B0604020202020204" pitchFamily="34" charset="0"/>
              <a:buChar char="•"/>
            </a:pPr>
            <a:r>
              <a:rPr lang="en-US" sz="2400" b="1" dirty="0">
                <a:solidFill>
                  <a:schemeClr val="tx1">
                    <a:lumMod val="65000"/>
                    <a:lumOff val="35000"/>
                  </a:schemeClr>
                </a:solidFill>
              </a:rPr>
              <a:t>Regulate menstrual cycles</a:t>
            </a:r>
            <a:r>
              <a:rPr lang="en-US" sz="2400" dirty="0">
                <a:solidFill>
                  <a:schemeClr val="tx1">
                    <a:lumMod val="65000"/>
                    <a:lumOff val="35000"/>
                  </a:schemeClr>
                </a:solidFill>
              </a:rPr>
              <a:t>: Decreases menstrual irregularities and improves ovulation.</a:t>
            </a:r>
          </a:p>
          <a:p>
            <a:pPr>
              <a:buFont typeface="Arial" panose="020B0604020202020204" pitchFamily="34" charset="0"/>
              <a:buChar char="•"/>
            </a:pPr>
            <a:r>
              <a:rPr lang="en-US" sz="2400" b="1" dirty="0">
                <a:solidFill>
                  <a:schemeClr val="tx1">
                    <a:lumMod val="65000"/>
                    <a:lumOff val="35000"/>
                  </a:schemeClr>
                </a:solidFill>
              </a:rPr>
              <a:t>Reduce </a:t>
            </a:r>
            <a:r>
              <a:rPr lang="en-US" sz="2400" b="1" dirty="0" err="1">
                <a:solidFill>
                  <a:schemeClr val="tx1">
                    <a:lumMod val="65000"/>
                    <a:lumOff val="35000"/>
                  </a:schemeClr>
                </a:solidFill>
              </a:rPr>
              <a:t>hyperandrogenism</a:t>
            </a:r>
            <a:r>
              <a:rPr lang="en-US" sz="2400" dirty="0">
                <a:solidFill>
                  <a:schemeClr val="tx1">
                    <a:lumMod val="65000"/>
                    <a:lumOff val="35000"/>
                  </a:schemeClr>
                </a:solidFill>
              </a:rPr>
              <a:t>: Lowers male hormone levels, with benefits for acne and hirsutism.</a:t>
            </a:r>
          </a:p>
          <a:p>
            <a:pPr lvl="0" algn="r">
              <a:buClr>
                <a:srgbClr val="C00000"/>
              </a:buClr>
            </a:pPr>
            <a:r>
              <a:rPr lang="en-US" dirty="0" smtClean="0">
                <a:solidFill>
                  <a:srgbClr val="E7E6E6">
                    <a:lumMod val="25000"/>
                  </a:srgbClr>
                </a:solidFill>
              </a:rPr>
              <a:t>.</a:t>
            </a:r>
            <a:endParaRPr kumimoji="0" lang="en-US" sz="1800" b="0" i="0" u="none" strike="noStrike" kern="1200" cap="none" spc="0" normalizeH="0" baseline="0" noProof="0" dirty="0" smtClean="0">
              <a:ln>
                <a:noFill/>
              </a:ln>
              <a:solidFill>
                <a:srgbClr val="E7E6E6">
                  <a:lumMod val="25000"/>
                </a:srgbClr>
              </a:solidFill>
              <a:effectLst/>
              <a:uLnTx/>
              <a:uFillTx/>
              <a:latin typeface="Calibri" panose="020F0502020204030204"/>
              <a:ea typeface="+mn-ea"/>
              <a:cs typeface="+mn-cs"/>
            </a:endParaRP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pic>
        <p:nvPicPr>
          <p:cNvPr id="4" name="Immagine 3"/>
          <p:cNvPicPr>
            <a:picLocks noChangeAspect="1"/>
          </p:cNvPicPr>
          <p:nvPr/>
        </p:nvPicPr>
        <p:blipFill>
          <a:blip r:embed="rId4"/>
          <a:stretch>
            <a:fillRect/>
          </a:stretch>
        </p:blipFill>
        <p:spPr>
          <a:xfrm>
            <a:off x="134270" y="58319"/>
            <a:ext cx="8062659" cy="2331922"/>
          </a:xfrm>
          <a:prstGeom prst="rect">
            <a:avLst/>
          </a:prstGeom>
        </p:spPr>
      </p:pic>
    </p:spTree>
    <p:extLst>
      <p:ext uri="{BB962C8B-B14F-4D97-AF65-F5344CB8AC3E}">
        <p14:creationId xmlns:p14="http://schemas.microsoft.com/office/powerpoint/2010/main" val="67372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0" y="2433370"/>
            <a:ext cx="12176738" cy="4645025"/>
          </a:xfrm>
          <a:prstGeom prst="rect">
            <a:avLst/>
          </a:prstGeom>
        </p:spPr>
      </p:pic>
      <p:sp>
        <p:nvSpPr>
          <p:cNvPr id="59" name="Rettangolo 58">
            <a:extLst>
              <a:ext uri="{FF2B5EF4-FFF2-40B4-BE49-F238E27FC236}">
                <a16:creationId xmlns:a16="http://schemas.microsoft.com/office/drawing/2014/main" id="{43572B4F-77D6-65A9-8722-E10DCFD82C5A}"/>
              </a:ext>
            </a:extLst>
          </p:cNvPr>
          <p:cNvSpPr/>
          <p:nvPr/>
        </p:nvSpPr>
        <p:spPr>
          <a:xfrm>
            <a:off x="272674" y="2758396"/>
            <a:ext cx="11641518" cy="3807377"/>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lumMod val="65000"/>
                    <a:lumOff val="35000"/>
                  </a:schemeClr>
                </a:solidFill>
              </a:rPr>
              <a:t> </a:t>
            </a:r>
            <a:r>
              <a:rPr lang="en-US" sz="2400" b="1" dirty="0">
                <a:solidFill>
                  <a:srgbClr val="C00000"/>
                </a:solidFill>
              </a:rPr>
              <a:t>Considerations and </a:t>
            </a:r>
            <a:r>
              <a:rPr lang="en-US" sz="2400" b="1" dirty="0" smtClean="0">
                <a:solidFill>
                  <a:srgbClr val="C00000"/>
                </a:solidFill>
              </a:rPr>
              <a:t>Limitations</a:t>
            </a:r>
          </a:p>
          <a:p>
            <a:endParaRPr lang="en-US" sz="2400" b="1" dirty="0">
              <a:solidFill>
                <a:srgbClr val="C00000"/>
              </a:solidFill>
            </a:endParaRPr>
          </a:p>
          <a:p>
            <a:pPr>
              <a:buFont typeface="Arial" panose="020B0604020202020204" pitchFamily="34" charset="0"/>
              <a:buChar char="•"/>
            </a:pPr>
            <a:r>
              <a:rPr lang="en-US" sz="2400" dirty="0">
                <a:solidFill>
                  <a:schemeClr val="tx1">
                    <a:lumMod val="65000"/>
                    <a:lumOff val="35000"/>
                  </a:schemeClr>
                </a:solidFill>
              </a:rPr>
              <a:t>Tirzepatide is not currently approved for PCOS, and no clinical trials specifically target this condition.</a:t>
            </a:r>
          </a:p>
          <a:p>
            <a:pPr>
              <a:buFont typeface="Arial" panose="020B0604020202020204" pitchFamily="34" charset="0"/>
              <a:buChar char="•"/>
            </a:pPr>
            <a:r>
              <a:rPr lang="en-US" sz="2400" dirty="0">
                <a:solidFill>
                  <a:schemeClr val="tx1">
                    <a:lumMod val="65000"/>
                    <a:lumOff val="35000"/>
                  </a:schemeClr>
                </a:solidFill>
              </a:rPr>
              <a:t>Benefits appear more pronounced in patients with obesity and metabolic syndrome; efficacy in normal-weight women is unclear.</a:t>
            </a:r>
          </a:p>
          <a:p>
            <a:pPr>
              <a:buFont typeface="Arial" panose="020B0604020202020204" pitchFamily="34" charset="0"/>
              <a:buChar char="•"/>
            </a:pPr>
            <a:r>
              <a:rPr lang="en-US" sz="2400" dirty="0">
                <a:solidFill>
                  <a:schemeClr val="tx1">
                    <a:lumMod val="65000"/>
                    <a:lumOff val="35000"/>
                  </a:schemeClr>
                </a:solidFill>
              </a:rPr>
              <a:t>Common side effects include nausea, heartburn, and general weakness</a:t>
            </a:r>
          </a:p>
          <a:p>
            <a:pPr marL="0" marR="0" lvl="0" indent="0" algn="r" defTabSz="914400" rtl="0" eaLnBrk="1" fontAlgn="auto" latinLnBrk="0" hangingPunct="1">
              <a:lnSpc>
                <a:spcPct val="100000"/>
              </a:lnSpc>
              <a:spcBef>
                <a:spcPts val="0"/>
              </a:spcBef>
              <a:spcAft>
                <a:spcPts val="0"/>
              </a:spcAft>
              <a:buClr>
                <a:srgbClr val="C00000"/>
              </a:buClr>
              <a:buSzTx/>
              <a:buFontTx/>
              <a:buNone/>
              <a:tabLst/>
              <a:defRPr/>
            </a:pPr>
            <a:r>
              <a:rPr kumimoji="0" lang="en-US" sz="1800" b="0" i="0" u="none" strike="noStrike" kern="1200" cap="none" spc="0" normalizeH="0" baseline="0" noProof="0" dirty="0" smtClean="0">
                <a:ln>
                  <a:noFill/>
                </a:ln>
                <a:solidFill>
                  <a:schemeClr val="tx1">
                    <a:lumMod val="65000"/>
                    <a:lumOff val="35000"/>
                  </a:schemeClr>
                </a:solidFill>
                <a:effectLst/>
                <a:uLnTx/>
                <a:uFillTx/>
              </a:rPr>
              <a:t>.</a:t>
            </a:r>
          </a:p>
        </p:txBody>
      </p:sp>
      <p:sp>
        <p:nvSpPr>
          <p:cNvPr id="3" name="Rettangolo 2"/>
          <p:cNvSpPr/>
          <p:nvPr/>
        </p:nvSpPr>
        <p:spPr>
          <a:xfrm>
            <a:off x="5871884" y="5969460"/>
            <a:ext cx="6096000" cy="338554"/>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pic>
        <p:nvPicPr>
          <p:cNvPr id="4" name="Immagine 3"/>
          <p:cNvPicPr>
            <a:picLocks noChangeAspect="1"/>
          </p:cNvPicPr>
          <p:nvPr/>
        </p:nvPicPr>
        <p:blipFill>
          <a:blip r:embed="rId4"/>
          <a:stretch>
            <a:fillRect/>
          </a:stretch>
        </p:blipFill>
        <p:spPr>
          <a:xfrm>
            <a:off x="134270" y="58319"/>
            <a:ext cx="8062659" cy="2331922"/>
          </a:xfrm>
          <a:prstGeom prst="rect">
            <a:avLst/>
          </a:prstGeom>
        </p:spPr>
      </p:pic>
    </p:spTree>
    <p:extLst>
      <p:ext uri="{BB962C8B-B14F-4D97-AF65-F5344CB8AC3E}">
        <p14:creationId xmlns:p14="http://schemas.microsoft.com/office/powerpoint/2010/main" val="328939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1A9A8BA3-7694-C2EF-BE3F-B8C42D9EEA45}"/>
              </a:ext>
            </a:extLst>
          </p:cNvPr>
          <p:cNvGrpSpPr/>
          <p:nvPr/>
        </p:nvGrpSpPr>
        <p:grpSpPr>
          <a:xfrm>
            <a:off x="0" y="1052513"/>
            <a:ext cx="12192000" cy="4653125"/>
            <a:chOff x="0" y="1052513"/>
            <a:chExt cx="12192000" cy="4653125"/>
          </a:xfrm>
        </p:grpSpPr>
        <p:pic>
          <p:nvPicPr>
            <p:cNvPr id="4" name="Immagine 3" descr="Immagine che contiene persona, muro, interno, vestiti&#10;&#10;Descrizione generata automaticamente">
              <a:extLst>
                <a:ext uri="{FF2B5EF4-FFF2-40B4-BE49-F238E27FC236}">
                  <a16:creationId xmlns:a16="http://schemas.microsoft.com/office/drawing/2014/main" id="{C0F2D480-D060-4DBE-E336-FC50077752E8}"/>
                </a:ext>
              </a:extLst>
            </p:cNvPr>
            <p:cNvPicPr>
              <a:picLocks noChangeAspect="1"/>
            </p:cNvPicPr>
            <p:nvPr/>
          </p:nvPicPr>
          <p:blipFill rotWithShape="1">
            <a:blip r:embed="rId3">
              <a:extLst>
                <a:ext uri="{28A0092B-C50C-407E-A947-70E740481C1C}">
                  <a14:useLocalDpi xmlns:a14="http://schemas.microsoft.com/office/drawing/2010/main" val="0"/>
                </a:ext>
              </a:extLst>
            </a:blip>
            <a:srcRect l="14832" t="18634" b="16264"/>
            <a:stretch/>
          </p:blipFill>
          <p:spPr>
            <a:xfrm>
              <a:off x="0" y="1052513"/>
              <a:ext cx="9110470" cy="4645025"/>
            </a:xfrm>
            <a:prstGeom prst="rect">
              <a:avLst/>
            </a:prstGeom>
          </p:spPr>
        </p:pic>
        <p:pic>
          <p:nvPicPr>
            <p:cNvPr id="7" name="Immagine 6" descr="Immagine che contiene persona, muro, interno, vestiti&#10;&#10;Descrizione generata automaticamente">
              <a:extLst>
                <a:ext uri="{FF2B5EF4-FFF2-40B4-BE49-F238E27FC236}">
                  <a16:creationId xmlns:a16="http://schemas.microsoft.com/office/drawing/2014/main" id="{6F59C3E0-098E-200E-F509-52E5E9FE5D1D}"/>
                </a:ext>
              </a:extLst>
            </p:cNvPr>
            <p:cNvPicPr>
              <a:picLocks noChangeAspect="1"/>
            </p:cNvPicPr>
            <p:nvPr/>
          </p:nvPicPr>
          <p:blipFill rotWithShape="1">
            <a:blip r:embed="rId3">
              <a:extLst>
                <a:ext uri="{28A0092B-C50C-407E-A947-70E740481C1C}">
                  <a14:useLocalDpi xmlns:a14="http://schemas.microsoft.com/office/drawing/2010/main" val="0"/>
                </a:ext>
              </a:extLst>
            </a:blip>
            <a:srcRect l="93038" t="18634" b="16264"/>
            <a:stretch/>
          </p:blipFill>
          <p:spPr>
            <a:xfrm flipH="1">
              <a:off x="9110470" y="1060613"/>
              <a:ext cx="3081530" cy="4645025"/>
            </a:xfrm>
            <a:prstGeom prst="rect">
              <a:avLst/>
            </a:prstGeom>
          </p:spPr>
        </p:pic>
      </p:grpSp>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133808"/>
            <a:ext cx="11098926" cy="954107"/>
          </a:xfrm>
          <a:prstGeom prst="rect">
            <a:avLst/>
          </a:prstGeom>
          <a:noFill/>
          <a:ln w="9525">
            <a:noFill/>
            <a:miter lim="800000"/>
            <a:headEnd/>
            <a:tailEnd/>
          </a:ln>
        </p:spPr>
        <p:txBody>
          <a:bodyPr wrap="square" lIns="216000" rIns="288000">
            <a:spAutoFit/>
          </a:bodyPr>
          <a:lstStyle/>
          <a:p>
            <a:pPr lvl="1" algn="r" defTabSz="919163"/>
            <a:r>
              <a:rPr lang="en-US" altLang="it-IT" sz="2800" dirty="0">
                <a:solidFill>
                  <a:srgbClr val="633075"/>
                </a:solidFill>
                <a:latin typeface="Arial Narrow" pitchFamily="34" charset="0"/>
                <a:cs typeface="Helvetica" pitchFamily="34" charset="0"/>
              </a:rPr>
              <a:t>Preconception glucagon-like peptide-1 receptor agonist use associated with decreased risk of adverse obstetrical </a:t>
            </a:r>
            <a:r>
              <a:rPr lang="en-US" altLang="it-IT" sz="2800" dirty="0" smtClean="0">
                <a:solidFill>
                  <a:srgbClr val="633075"/>
                </a:solidFill>
                <a:latin typeface="Arial Narrow" pitchFamily="34" charset="0"/>
                <a:cs typeface="Helvetica" pitchFamily="34" charset="0"/>
              </a:rPr>
              <a:t>outcomes</a:t>
            </a:r>
            <a:endParaRPr lang="en-US" altLang="it-IT" sz="2800" dirty="0">
              <a:solidFill>
                <a:srgbClr val="633075"/>
              </a:solidFill>
              <a:latin typeface="Arial Narrow" pitchFamily="34" charset="0"/>
              <a:cs typeface="Helvetica" pitchFamily="34" charset="0"/>
            </a:endParaRPr>
          </a:p>
        </p:txBody>
      </p:sp>
      <p:sp>
        <p:nvSpPr>
          <p:cNvPr id="28" name="Rettangolo 27">
            <a:extLst>
              <a:ext uri="{FF2B5EF4-FFF2-40B4-BE49-F238E27FC236}">
                <a16:creationId xmlns:a16="http://schemas.microsoft.com/office/drawing/2014/main" id="{02ADB1DF-71A5-7F38-44AB-ACD9B522597D}"/>
              </a:ext>
            </a:extLst>
          </p:cNvPr>
          <p:cNvSpPr/>
          <p:nvPr/>
        </p:nvSpPr>
        <p:spPr>
          <a:xfrm>
            <a:off x="7520872" y="1394506"/>
            <a:ext cx="4099447" cy="1293810"/>
          </a:xfrm>
          <a:prstGeom prst="rect">
            <a:avLst/>
          </a:prstGeom>
          <a:solidFill>
            <a:schemeClr val="bg1">
              <a:alpha val="42000"/>
            </a:schemeClr>
          </a:solidFill>
          <a:ln w="38100">
            <a:solidFill>
              <a:srgbClr val="633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GLP1 agonists was associated with reduced rates of gestational diabetes, gestational hypertension, and preeclampsia</a:t>
            </a:r>
          </a:p>
        </p:txBody>
      </p:sp>
      <p:sp>
        <p:nvSpPr>
          <p:cNvPr id="29" name="Rettangolo 28">
            <a:extLst>
              <a:ext uri="{FF2B5EF4-FFF2-40B4-BE49-F238E27FC236}">
                <a16:creationId xmlns:a16="http://schemas.microsoft.com/office/drawing/2014/main" id="{8CCE00D1-354E-0000-3DB9-DFFBA9C6D804}"/>
              </a:ext>
            </a:extLst>
          </p:cNvPr>
          <p:cNvSpPr/>
          <p:nvPr/>
        </p:nvSpPr>
        <p:spPr>
          <a:xfrm>
            <a:off x="-1" y="2124241"/>
            <a:ext cx="3972414" cy="2398388"/>
          </a:xfrm>
          <a:prstGeom prst="rect">
            <a:avLst/>
          </a:prstGeom>
          <a:solidFill>
            <a:srgbClr val="63307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 </a:t>
            </a:r>
            <a:r>
              <a:rPr lang="en-US" sz="2000" dirty="0" smtClean="0"/>
              <a:t>Retrospective cohort study looked at obstetrical outcomes in reproductive-aged females who had a GLP1 agonist prescription in the 2 years preceding their pregnancy</a:t>
            </a:r>
            <a:endParaRPr lang="it-IT" sz="2000" dirty="0"/>
          </a:p>
        </p:txBody>
      </p:sp>
      <p:sp>
        <p:nvSpPr>
          <p:cNvPr id="30" name="Rettangolo 29">
            <a:extLst>
              <a:ext uri="{FF2B5EF4-FFF2-40B4-BE49-F238E27FC236}">
                <a16:creationId xmlns:a16="http://schemas.microsoft.com/office/drawing/2014/main" id="{0B09DB9D-C122-4811-2247-64107843B968}"/>
              </a:ext>
            </a:extLst>
          </p:cNvPr>
          <p:cNvSpPr/>
          <p:nvPr/>
        </p:nvSpPr>
        <p:spPr>
          <a:xfrm>
            <a:off x="7490298" y="2887766"/>
            <a:ext cx="4490571" cy="1243008"/>
          </a:xfrm>
          <a:prstGeom prst="rect">
            <a:avLst/>
          </a:prstGeom>
          <a:solidFill>
            <a:schemeClr val="bg1">
              <a:alpha val="42000"/>
            </a:schemeClr>
          </a:solidFill>
          <a:ln w="38100">
            <a:solidFill>
              <a:srgbClr val="633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Additionally, this cohort was less likely to have preterm and cesarean deliveries</a:t>
            </a:r>
            <a:r>
              <a:rPr lang="en-US" dirty="0" smtClean="0">
                <a:solidFill>
                  <a:schemeClr val="bg2">
                    <a:lumMod val="25000"/>
                  </a:schemeClr>
                </a:solidFill>
              </a:rPr>
              <a:t>.</a:t>
            </a:r>
            <a:endParaRPr lang="en-US" dirty="0">
              <a:solidFill>
                <a:schemeClr val="bg2">
                  <a:lumMod val="25000"/>
                </a:schemeClr>
              </a:solidFill>
            </a:endParaRPr>
          </a:p>
        </p:txBody>
      </p:sp>
      <p:grpSp>
        <p:nvGrpSpPr>
          <p:cNvPr id="25" name="Gruppo 24">
            <a:extLst>
              <a:ext uri="{FF2B5EF4-FFF2-40B4-BE49-F238E27FC236}">
                <a16:creationId xmlns:a16="http://schemas.microsoft.com/office/drawing/2014/main" id="{7EE5134F-2698-3D5C-CFFD-CD3E6249E14B}"/>
              </a:ext>
            </a:extLst>
          </p:cNvPr>
          <p:cNvGrpSpPr/>
          <p:nvPr/>
        </p:nvGrpSpPr>
        <p:grpSpPr>
          <a:xfrm>
            <a:off x="4036372" y="2100943"/>
            <a:ext cx="3381375" cy="1353457"/>
            <a:chOff x="3686175" y="2075543"/>
            <a:chExt cx="3381375" cy="1353457"/>
          </a:xfrm>
        </p:grpSpPr>
        <p:cxnSp>
          <p:nvCxnSpPr>
            <p:cNvPr id="14" name="Connettore a gomito 13">
              <a:extLst>
                <a:ext uri="{FF2B5EF4-FFF2-40B4-BE49-F238E27FC236}">
                  <a16:creationId xmlns:a16="http://schemas.microsoft.com/office/drawing/2014/main" id="{053BFD61-30F3-E4B5-8313-4674B5E229AA}"/>
                </a:ext>
              </a:extLst>
            </p:cNvPr>
            <p:cNvCxnSpPr>
              <a:cxnSpLocks/>
            </p:cNvCxnSpPr>
            <p:nvPr/>
          </p:nvCxnSpPr>
          <p:spPr>
            <a:xfrm flipV="1">
              <a:off x="3686175" y="2075543"/>
              <a:ext cx="3367768" cy="1353457"/>
            </a:xfrm>
            <a:prstGeom prst="bentConnector3">
              <a:avLst>
                <a:gd name="adj1" fmla="val 54808"/>
              </a:avLst>
            </a:prstGeom>
            <a:ln w="38100">
              <a:solidFill>
                <a:srgbClr val="63307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33D679CC-C50A-1587-1584-00E063EDC9FA}"/>
                </a:ext>
              </a:extLst>
            </p:cNvPr>
            <p:cNvCxnSpPr>
              <a:cxnSpLocks/>
            </p:cNvCxnSpPr>
            <p:nvPr/>
          </p:nvCxnSpPr>
          <p:spPr>
            <a:xfrm flipV="1">
              <a:off x="5519351" y="3419475"/>
              <a:ext cx="1548199" cy="9525"/>
            </a:xfrm>
            <a:prstGeom prst="line">
              <a:avLst/>
            </a:prstGeom>
            <a:ln w="38100">
              <a:solidFill>
                <a:srgbClr val="633075"/>
              </a:solidFill>
              <a:tailEnd type="oval"/>
            </a:ln>
          </p:spPr>
          <p:style>
            <a:lnRef idx="1">
              <a:schemeClr val="accent1"/>
            </a:lnRef>
            <a:fillRef idx="0">
              <a:schemeClr val="accent1"/>
            </a:fillRef>
            <a:effectRef idx="0">
              <a:schemeClr val="accent1"/>
            </a:effectRef>
            <a:fontRef idx="minor">
              <a:schemeClr val="tx1"/>
            </a:fontRef>
          </p:style>
        </p:cxnSp>
      </p:grpSp>
      <p:sp>
        <p:nvSpPr>
          <p:cNvPr id="3" name="Rectangle 1"/>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sp>
        <p:nvSpPr>
          <p:cNvPr id="15" name="Rettangolo 14">
            <a:extLst>
              <a:ext uri="{FF2B5EF4-FFF2-40B4-BE49-F238E27FC236}">
                <a16:creationId xmlns:a16="http://schemas.microsoft.com/office/drawing/2014/main" id="{FEC51A27-CE01-6954-BFB4-53379EEFF7B5}"/>
              </a:ext>
            </a:extLst>
          </p:cNvPr>
          <p:cNvSpPr/>
          <p:nvPr/>
        </p:nvSpPr>
        <p:spPr>
          <a:xfrm>
            <a:off x="-13392" y="5710238"/>
            <a:ext cx="12205392" cy="977582"/>
          </a:xfrm>
          <a:prstGeom prst="rect">
            <a:avLst/>
          </a:prstGeom>
          <a:solidFill>
            <a:srgbClr val="BC264B">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i="1" dirty="0" err="1"/>
              <a:t>Imbroane</a:t>
            </a:r>
            <a:r>
              <a:rPr lang="en-US" sz="1600" i="1" dirty="0"/>
              <a:t> MR, </a:t>
            </a:r>
            <a:r>
              <a:rPr lang="en-US" sz="1600" i="1" dirty="0" err="1"/>
              <a:t>LeMoine</a:t>
            </a:r>
            <a:r>
              <a:rPr lang="en-US" sz="1600" i="1" dirty="0"/>
              <a:t> F, </a:t>
            </a:r>
            <a:r>
              <a:rPr lang="en-US" sz="1600" i="1" dirty="0" err="1"/>
              <a:t>Nau</a:t>
            </a:r>
            <a:r>
              <a:rPr lang="en-US" sz="1600" i="1" dirty="0"/>
              <a:t> CT. Preconception glucagon-like peptide-1 receptor agonist use associated with decreased risk of adverse obstetrical outcomes. Am J </a:t>
            </a:r>
            <a:r>
              <a:rPr lang="en-US" sz="1600" i="1" dirty="0" err="1"/>
              <a:t>Obstet</a:t>
            </a:r>
            <a:r>
              <a:rPr lang="en-US" sz="1600" i="1" dirty="0"/>
              <a:t> Gynecol. Published online January 21, 2025. </a:t>
            </a:r>
            <a:r>
              <a:rPr lang="en-US" sz="1600" i="1" dirty="0" err="1"/>
              <a:t>Doi</a:t>
            </a:r>
            <a:r>
              <a:rPr lang="en-US" sz="1600" i="1" dirty="0"/>
              <a:t>: 10.1016/j.ajog.2025.01.019</a:t>
            </a:r>
            <a:endParaRPr lang="it-IT" sz="1600" b="1" i="1" dirty="0"/>
          </a:p>
        </p:txBody>
      </p:sp>
      <p:sp>
        <p:nvSpPr>
          <p:cNvPr id="22" name="Rettangolo 21">
            <a:extLst>
              <a:ext uri="{FF2B5EF4-FFF2-40B4-BE49-F238E27FC236}">
                <a16:creationId xmlns:a16="http://schemas.microsoft.com/office/drawing/2014/main" id="{0B09DB9D-C122-4811-2247-64107843B968}"/>
              </a:ext>
            </a:extLst>
          </p:cNvPr>
          <p:cNvSpPr/>
          <p:nvPr/>
        </p:nvSpPr>
        <p:spPr>
          <a:xfrm>
            <a:off x="7516238" y="4287038"/>
            <a:ext cx="4490571" cy="1243008"/>
          </a:xfrm>
          <a:prstGeom prst="rect">
            <a:avLst/>
          </a:prstGeom>
          <a:solidFill>
            <a:schemeClr val="bg1">
              <a:alpha val="42000"/>
            </a:schemeClr>
          </a:solidFill>
          <a:ln w="38100">
            <a:solidFill>
              <a:srgbClr val="633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bg2">
                    <a:lumMod val="25000"/>
                  </a:schemeClr>
                </a:solidFill>
              </a:rPr>
              <a:t>Because the cohorts were matched for BMI, the results may be interpreted as showing a direct beneficial effect of GLP1 agonists therapy prior to conception in reducing the risk of pregnancy-related </a:t>
            </a:r>
            <a:r>
              <a:rPr lang="en-US" sz="1600" i="1" dirty="0" smtClean="0">
                <a:solidFill>
                  <a:schemeClr val="bg2">
                    <a:lumMod val="25000"/>
                  </a:schemeClr>
                </a:solidFill>
              </a:rPr>
              <a:t>complications</a:t>
            </a:r>
            <a:endParaRPr lang="en-US" sz="1600" i="1" dirty="0">
              <a:solidFill>
                <a:schemeClr val="bg2">
                  <a:lumMod val="25000"/>
                </a:schemeClr>
              </a:solidFill>
            </a:endParaRPr>
          </a:p>
        </p:txBody>
      </p:sp>
    </p:spTree>
    <p:extLst>
      <p:ext uri="{BB962C8B-B14F-4D97-AF65-F5344CB8AC3E}">
        <p14:creationId xmlns:p14="http://schemas.microsoft.com/office/powerpoint/2010/main" val="1381205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animBg="1"/>
      <p:bldP spid="29" grpId="0" animBg="1"/>
      <p:bldP spid="30" grpId="0" animBg="1"/>
      <p:bldP spid="15"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7FAFC8ED-13AA-33EE-6FB7-B4951516788A}"/>
              </a:ext>
            </a:extLst>
          </p:cNvPr>
          <p:cNvSpPr/>
          <p:nvPr/>
        </p:nvSpPr>
        <p:spPr>
          <a:xfrm>
            <a:off x="253282" y="1110878"/>
            <a:ext cx="11565823" cy="5465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ttangolo 4">
            <a:extLst>
              <a:ext uri="{FF2B5EF4-FFF2-40B4-BE49-F238E27FC236}">
                <a16:creationId xmlns:a16="http://schemas.microsoft.com/office/drawing/2014/main" id="{3958B8AC-C9E1-8DAB-3944-1FC4DD974551}"/>
              </a:ext>
            </a:extLst>
          </p:cNvPr>
          <p:cNvSpPr>
            <a:spLocks noChangeArrowheads="1"/>
          </p:cNvSpPr>
          <p:nvPr/>
        </p:nvSpPr>
        <p:spPr bwMode="auto">
          <a:xfrm>
            <a:off x="887692" y="274048"/>
            <a:ext cx="11098926" cy="646331"/>
          </a:xfrm>
          <a:prstGeom prst="rect">
            <a:avLst/>
          </a:prstGeom>
          <a:noFill/>
          <a:ln w="9525">
            <a:noFill/>
            <a:miter lim="800000"/>
            <a:headEnd/>
            <a:tailEnd/>
          </a:ln>
        </p:spPr>
        <p:txBody>
          <a:bodyPr wrap="square" lIns="216000" rIns="288000">
            <a:spAutoFit/>
          </a:bodyPr>
          <a:lstStyle/>
          <a:p>
            <a:pPr lvl="1" algn="r"/>
            <a:r>
              <a:rPr lang="en-US" altLang="it-IT" sz="3600" dirty="0">
                <a:solidFill>
                  <a:srgbClr val="633075"/>
                </a:solidFill>
                <a:latin typeface="Arial Narrow" pitchFamily="34" charset="0"/>
                <a:cs typeface="Helvetica" pitchFamily="34" charset="0"/>
              </a:rPr>
              <a:t>Developmental Effects of Glucagon-Like Peptide 1 Agonists</a:t>
            </a:r>
            <a:endParaRPr kumimoji="0" lang="en-US" altLang="it-IT" sz="3600" b="0" i="0" u="none" strike="noStrike" kern="1200" cap="none" spc="0" normalizeH="0" baseline="0" noProof="0" dirty="0">
              <a:ln>
                <a:noFill/>
              </a:ln>
              <a:solidFill>
                <a:srgbClr val="633075"/>
              </a:solidFill>
              <a:effectLst/>
              <a:uLnTx/>
              <a:uFillTx/>
              <a:latin typeface="Arial Narrow" pitchFamily="34" charset="0"/>
              <a:cs typeface="Helvetica" pitchFamily="34" charset="0"/>
            </a:endParaRPr>
          </a:p>
        </p:txBody>
      </p:sp>
      <p:grpSp>
        <p:nvGrpSpPr>
          <p:cNvPr id="2" name="Gruppo 1">
            <a:extLst>
              <a:ext uri="{FF2B5EF4-FFF2-40B4-BE49-F238E27FC236}">
                <a16:creationId xmlns:a16="http://schemas.microsoft.com/office/drawing/2014/main" id="{689F146C-0C62-46C4-16A7-7F1AA5F66B4C}"/>
              </a:ext>
            </a:extLst>
          </p:cNvPr>
          <p:cNvGrpSpPr/>
          <p:nvPr/>
        </p:nvGrpSpPr>
        <p:grpSpPr>
          <a:xfrm>
            <a:off x="608320" y="1226858"/>
            <a:ext cx="10539578" cy="1492889"/>
            <a:chOff x="4168654" y="1226859"/>
            <a:chExt cx="7321442" cy="1219580"/>
          </a:xfrm>
        </p:grpSpPr>
        <p:pic>
          <p:nvPicPr>
            <p:cNvPr id="7" name="Elemento grafico 6" descr="Cicogna e neonato contorno">
              <a:extLst>
                <a:ext uri="{FF2B5EF4-FFF2-40B4-BE49-F238E27FC236}">
                  <a16:creationId xmlns:a16="http://schemas.microsoft.com/office/drawing/2014/main" id="{CD800F31-CD42-0311-6FBA-ED3B6A1264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168654" y="1226859"/>
              <a:ext cx="1219580" cy="1219580"/>
            </a:xfrm>
            <a:prstGeom prst="rect">
              <a:avLst/>
            </a:prstGeom>
          </p:spPr>
        </p:pic>
        <p:sp>
          <p:nvSpPr>
            <p:cNvPr id="8" name="CasellaDiTesto 7">
              <a:extLst>
                <a:ext uri="{FF2B5EF4-FFF2-40B4-BE49-F238E27FC236}">
                  <a16:creationId xmlns:a16="http://schemas.microsoft.com/office/drawing/2014/main" id="{BB6B7C66-3D9B-D214-F064-7123940B5FAE}"/>
                </a:ext>
              </a:extLst>
            </p:cNvPr>
            <p:cNvSpPr txBox="1"/>
            <p:nvPr/>
          </p:nvSpPr>
          <p:spPr>
            <a:xfrm>
              <a:off x="5388234" y="1236485"/>
              <a:ext cx="6101862" cy="678863"/>
            </a:xfrm>
            <a:prstGeom prst="rect">
              <a:avLst/>
            </a:prstGeom>
            <a:noFill/>
          </p:spPr>
          <p:txBody>
            <a:bodyPr wrap="square" rtlCol="0">
              <a:spAutoFit/>
            </a:bodyPr>
            <a:lstStyle/>
            <a:p>
              <a:pPr lvl="0"/>
              <a:r>
                <a:rPr lang="en-US" sz="1600" dirty="0">
                  <a:solidFill>
                    <a:srgbClr val="633075"/>
                  </a:solidFill>
                </a:rPr>
                <a:t>Muller et al </a:t>
              </a:r>
              <a:r>
                <a:rPr lang="en-US" sz="1600" dirty="0" smtClean="0">
                  <a:solidFill>
                    <a:srgbClr val="633075"/>
                  </a:solidFill>
                </a:rPr>
                <a:t>reviewed </a:t>
              </a:r>
              <a:r>
                <a:rPr lang="en-US" sz="1600" dirty="0">
                  <a:solidFill>
                    <a:srgbClr val="633075"/>
                  </a:solidFill>
                </a:rPr>
                <a:t>23 animal studies of preclinical effects of GLP1 agonists on pregnancies in rats, mice, and rabbits and found that GLP1 agonists were associated with reduced fetal weight and/or growth, delayed ossification, and the presence of skeletal variants </a:t>
              </a:r>
              <a:endParaRPr kumimoji="0" lang="en-US" sz="2400" b="0" i="0" u="none" strike="noStrike" kern="1200" cap="none" spc="0" normalizeH="0" baseline="0" noProof="0" dirty="0">
                <a:ln>
                  <a:noFill/>
                </a:ln>
                <a:solidFill>
                  <a:srgbClr val="633075"/>
                </a:solidFill>
                <a:effectLst/>
                <a:uLnTx/>
                <a:uFillTx/>
                <a:latin typeface="Calibri" panose="020F0502020204030204"/>
                <a:ea typeface="+mn-ea"/>
                <a:cs typeface="+mn-cs"/>
              </a:endParaRPr>
            </a:p>
          </p:txBody>
        </p:sp>
      </p:grpSp>
      <p:pic>
        <p:nvPicPr>
          <p:cNvPr id="16" name="Immagine 15"/>
          <p:cNvPicPr>
            <a:picLocks noChangeAspect="1"/>
          </p:cNvPicPr>
          <p:nvPr/>
        </p:nvPicPr>
        <p:blipFill>
          <a:blip r:embed="rId7"/>
          <a:stretch>
            <a:fillRect/>
          </a:stretch>
        </p:blipFill>
        <p:spPr>
          <a:xfrm>
            <a:off x="1180879" y="2943485"/>
            <a:ext cx="9890893" cy="3369768"/>
          </a:xfrm>
          <a:prstGeom prst="rect">
            <a:avLst/>
          </a:prstGeom>
        </p:spPr>
      </p:pic>
    </p:spTree>
    <p:extLst>
      <p:ext uri="{BB962C8B-B14F-4D97-AF65-F5344CB8AC3E}">
        <p14:creationId xmlns:p14="http://schemas.microsoft.com/office/powerpoint/2010/main" val="23452223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093040A0-D0C9-4EB0-3FC3-13F02832DC00}"/>
              </a:ext>
            </a:extLst>
          </p:cNvPr>
          <p:cNvPicPr>
            <a:picLocks noChangeAspect="1"/>
          </p:cNvPicPr>
          <p:nvPr/>
        </p:nvPicPr>
        <p:blipFill>
          <a:blip r:embed="rId3" cstate="hqprint">
            <a:extLst>
              <a:ext uri="{28A0092B-C50C-407E-A947-70E740481C1C}">
                <a14:useLocalDpi xmlns:a14="http://schemas.microsoft.com/office/drawing/2010/main" val="0"/>
              </a:ext>
            </a:extLst>
          </a:blip>
          <a:srcRect l="5946" r="5946"/>
          <a:stretch/>
        </p:blipFill>
        <p:spPr>
          <a:xfrm flipH="1">
            <a:off x="0" y="1310330"/>
            <a:ext cx="6080738" cy="4763128"/>
          </a:xfrm>
          <a:prstGeom prst="rect">
            <a:avLst/>
          </a:prstGeom>
        </p:spPr>
      </p:pic>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622264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080994" y="-38212"/>
            <a:ext cx="11098926" cy="1446550"/>
          </a:xfrm>
          <a:prstGeom prst="rect">
            <a:avLst/>
          </a:prstGeom>
          <a:noFill/>
          <a:ln w="9525">
            <a:noFill/>
            <a:miter lim="800000"/>
            <a:headEnd/>
            <a:tailEnd/>
          </a:ln>
        </p:spPr>
        <p:txBody>
          <a:bodyPr wrap="square" lIns="216000" rIns="288000">
            <a:spAutoFit/>
          </a:bodyPr>
          <a:lstStyle/>
          <a:p>
            <a:pPr lvl="1" algn="r">
              <a:defRPr/>
            </a:pPr>
            <a:r>
              <a:rPr lang="en-US" altLang="it-IT" sz="3600" dirty="0" smtClean="0">
                <a:solidFill>
                  <a:srgbClr val="633075"/>
                </a:solidFill>
                <a:latin typeface="Arial Narrow" pitchFamily="34" charset="0"/>
                <a:cs typeface="Helvetica" pitchFamily="34" charset="0"/>
              </a:rPr>
              <a:t> </a:t>
            </a:r>
            <a:r>
              <a:rPr lang="en-US" altLang="it-IT" sz="3200" dirty="0" smtClean="0">
                <a:solidFill>
                  <a:srgbClr val="633075"/>
                </a:solidFill>
                <a:latin typeface="Arial Narrow" pitchFamily="34" charset="0"/>
                <a:cs typeface="Helvetica" pitchFamily="34" charset="0"/>
              </a:rPr>
              <a:t>EASO </a:t>
            </a:r>
            <a:r>
              <a:rPr lang="en-US" altLang="it-IT" sz="3200" dirty="0">
                <a:solidFill>
                  <a:srgbClr val="633075"/>
                </a:solidFill>
                <a:latin typeface="Arial Narrow" pitchFamily="34" charset="0"/>
                <a:cs typeface="Helvetica" pitchFamily="34" charset="0"/>
              </a:rPr>
              <a:t>position </a:t>
            </a:r>
            <a:r>
              <a:rPr lang="en-US" altLang="it-IT" sz="3200" dirty="0" smtClean="0">
                <a:solidFill>
                  <a:srgbClr val="633075"/>
                </a:solidFill>
                <a:latin typeface="Arial Narrow" pitchFamily="34" charset="0"/>
                <a:cs typeface="Helvetica" pitchFamily="34" charset="0"/>
              </a:rPr>
              <a:t>Statement</a:t>
            </a:r>
          </a:p>
          <a:p>
            <a:pPr lvl="1" algn="r">
              <a:defRPr/>
            </a:pPr>
            <a:r>
              <a:rPr lang="en-US" altLang="it-IT" sz="2400" i="1" dirty="0" smtClean="0">
                <a:solidFill>
                  <a:srgbClr val="633075"/>
                </a:solidFill>
                <a:latin typeface="Arial Narrow" pitchFamily="34" charset="0"/>
                <a:cs typeface="Helvetica" pitchFamily="34" charset="0"/>
              </a:rPr>
              <a:t>Pharmacological </a:t>
            </a:r>
            <a:r>
              <a:rPr lang="en-US" altLang="it-IT" sz="2400" i="1" dirty="0" err="1" smtClean="0">
                <a:solidFill>
                  <a:srgbClr val="633075"/>
                </a:solidFill>
                <a:latin typeface="Arial Narrow" pitchFamily="34" charset="0"/>
                <a:cs typeface="Helvetica" pitchFamily="34" charset="0"/>
              </a:rPr>
              <a:t>recomandations</a:t>
            </a:r>
            <a:r>
              <a:rPr lang="en-US" altLang="it-IT" sz="2400" i="1" dirty="0" smtClean="0">
                <a:solidFill>
                  <a:srgbClr val="633075"/>
                </a:solidFill>
                <a:latin typeface="Arial Narrow" pitchFamily="34" charset="0"/>
                <a:cs typeface="Helvetica" pitchFamily="34" charset="0"/>
              </a:rPr>
              <a:t> during Pregnancy</a:t>
            </a:r>
          </a:p>
          <a:p>
            <a:pPr lvl="1" algn="r">
              <a:defRPr/>
            </a:pPr>
            <a:endParaRPr lang="en-US" altLang="it-IT" sz="2800" i="1" dirty="0">
              <a:solidFill>
                <a:srgbClr val="633075"/>
              </a:solidFill>
              <a:latin typeface="Arial Narrow" pitchFamily="34" charset="0"/>
              <a:cs typeface="Helvetica" pitchFamily="34" charset="0"/>
            </a:endParaRPr>
          </a:p>
        </p:txBody>
      </p:sp>
      <p:grpSp>
        <p:nvGrpSpPr>
          <p:cNvPr id="4" name="Gruppo 3">
            <a:extLst>
              <a:ext uri="{FF2B5EF4-FFF2-40B4-BE49-F238E27FC236}">
                <a16:creationId xmlns:a16="http://schemas.microsoft.com/office/drawing/2014/main" id="{E0ED9B14-3158-28FB-7D15-A2C42E261479}"/>
              </a:ext>
            </a:extLst>
          </p:cNvPr>
          <p:cNvGrpSpPr/>
          <p:nvPr/>
        </p:nvGrpSpPr>
        <p:grpSpPr>
          <a:xfrm>
            <a:off x="6080738" y="1292232"/>
            <a:ext cx="6111261" cy="4781226"/>
            <a:chOff x="6080738" y="1173530"/>
            <a:chExt cx="6111261" cy="4983430"/>
          </a:xfrm>
        </p:grpSpPr>
        <p:sp>
          <p:nvSpPr>
            <p:cNvPr id="18" name="Rettangolo 17">
              <a:extLst>
                <a:ext uri="{FF2B5EF4-FFF2-40B4-BE49-F238E27FC236}">
                  <a16:creationId xmlns:a16="http://schemas.microsoft.com/office/drawing/2014/main" id="{B27913A7-45FD-D65B-2048-000CC94BFA9D}"/>
                </a:ext>
              </a:extLst>
            </p:cNvPr>
            <p:cNvSpPr/>
            <p:nvPr/>
          </p:nvSpPr>
          <p:spPr>
            <a:xfrm>
              <a:off x="6080738" y="1173530"/>
              <a:ext cx="6111261" cy="4983430"/>
            </a:xfrm>
            <a:prstGeom prst="rect">
              <a:avLst/>
            </a:prstGeom>
            <a:solidFill>
              <a:srgbClr val="63307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ts val="600"/>
                </a:spcAft>
                <a:buClrTx/>
                <a:buSzTx/>
                <a:buFontTx/>
                <a:buNone/>
                <a:tabLst/>
                <a:defRPr/>
              </a:pPr>
              <a:endParaRPr kumimoji="0" lang="en-US" alt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2D465D88-E6FE-802B-971D-5BEDB6BD73C4}"/>
                </a:ext>
              </a:extLst>
            </p:cNvPr>
            <p:cNvSpPr txBox="1"/>
            <p:nvPr/>
          </p:nvSpPr>
          <p:spPr>
            <a:xfrm>
              <a:off x="6205126" y="1286206"/>
              <a:ext cx="5897533" cy="4843971"/>
            </a:xfrm>
            <a:prstGeom prst="rect">
              <a:avLst/>
            </a:prstGeom>
            <a:noFill/>
          </p:spPr>
          <p:txBody>
            <a:bodyPr wrap="square" rtlCol="0">
              <a:spAutoFit/>
            </a:bodyPr>
            <a:lstStyle/>
            <a:p>
              <a:pPr marL="342900" lvl="0" indent="-342900">
                <a:buFont typeface="Arial" panose="020B0604020202020204" pitchFamily="34" charset="0"/>
                <a:buChar char="•"/>
              </a:pPr>
              <a:r>
                <a:rPr lang="en-US" altLang="it-IT" sz="2200" dirty="0" smtClean="0">
                  <a:solidFill>
                    <a:prstClr val="white"/>
                  </a:solidFill>
                </a:rPr>
                <a:t>While preliminary clinical data* suggest no increased risk of major birth defects or pregnancy loss with first-trimester GLP-1 RA exposure compared to diabetes or overweight/obesity, the current evidence base is insufficient to make a recommendation</a:t>
              </a:r>
            </a:p>
            <a:p>
              <a:pPr marL="342900" lvl="0" indent="-342900">
                <a:buFont typeface="Arial" panose="020B0604020202020204" pitchFamily="34" charset="0"/>
                <a:buChar char="•"/>
              </a:pPr>
              <a:endParaRPr lang="en-US" altLang="it-IT" sz="2200" dirty="0">
                <a:solidFill>
                  <a:prstClr val="white"/>
                </a:solidFill>
              </a:endParaRPr>
            </a:p>
            <a:p>
              <a:pPr lvl="0"/>
              <a:r>
                <a:rPr lang="en-US" altLang="it-IT" sz="1200" dirty="0" smtClean="0">
                  <a:solidFill>
                    <a:prstClr val="white"/>
                  </a:solidFill>
                </a:rPr>
                <a:t>*Drummond RF et al. </a:t>
              </a:r>
              <a:r>
                <a:rPr lang="en-US" altLang="it-IT" sz="1200" dirty="0" err="1" smtClean="0">
                  <a:solidFill>
                    <a:prstClr val="white"/>
                  </a:solidFill>
                </a:rPr>
                <a:t>Glucaon</a:t>
              </a:r>
              <a:r>
                <a:rPr lang="en-US" altLang="it-IT" sz="1200" dirty="0" smtClean="0">
                  <a:solidFill>
                    <a:prstClr val="white"/>
                  </a:solidFill>
                </a:rPr>
                <a:t>-like peptide- 1 Receptor agonist use in pregnancy: a review. Am J </a:t>
              </a:r>
              <a:r>
                <a:rPr lang="en-US" altLang="it-IT" sz="1200" dirty="0" err="1" smtClean="0">
                  <a:solidFill>
                    <a:prstClr val="white"/>
                  </a:solidFill>
                </a:rPr>
                <a:t>Obstet</a:t>
              </a:r>
              <a:r>
                <a:rPr lang="en-US" altLang="it-IT" sz="1200" dirty="0" smtClean="0">
                  <a:solidFill>
                    <a:prstClr val="white"/>
                  </a:solidFill>
                </a:rPr>
                <a:t> Gynecol. 2025 </a:t>
              </a:r>
            </a:p>
            <a:p>
              <a:pPr lvl="0"/>
              <a:r>
                <a:rPr lang="en-US" altLang="it-IT" sz="1200" dirty="0" smtClean="0">
                  <a:solidFill>
                    <a:srgbClr val="FFFF66"/>
                  </a:solidFill>
                </a:rPr>
                <a:t>*</a:t>
              </a:r>
              <a:r>
                <a:rPr lang="en-US" altLang="it-IT" sz="1200" dirty="0" err="1" smtClean="0">
                  <a:solidFill>
                    <a:srgbClr val="FFFF66"/>
                  </a:solidFill>
                </a:rPr>
                <a:t>Dogan</a:t>
              </a:r>
              <a:r>
                <a:rPr lang="en-US" altLang="it-IT" sz="1200" dirty="0" smtClean="0">
                  <a:solidFill>
                    <a:srgbClr val="FFFF66"/>
                  </a:solidFill>
                </a:rPr>
                <a:t> Se et al. Case </a:t>
              </a:r>
              <a:r>
                <a:rPr lang="en-US" altLang="it-IT" sz="1200" dirty="0" err="1" smtClean="0">
                  <a:solidFill>
                    <a:srgbClr val="FFFF66"/>
                  </a:solidFill>
                </a:rPr>
                <a:t>series:exposure</a:t>
              </a:r>
              <a:r>
                <a:rPr lang="en-US" altLang="it-IT" sz="1200" dirty="0" smtClean="0">
                  <a:solidFill>
                    <a:srgbClr val="FFFF66"/>
                  </a:solidFill>
                </a:rPr>
                <a:t> to GLP-1 RA in the first trimester of pregnancy in two siblings. </a:t>
              </a:r>
              <a:r>
                <a:rPr lang="en-US" altLang="it-IT" sz="1200" dirty="0" err="1" smtClean="0">
                  <a:solidFill>
                    <a:srgbClr val="FFFF66"/>
                  </a:solidFill>
                </a:rPr>
                <a:t>Endocr</a:t>
              </a:r>
              <a:r>
                <a:rPr lang="en-US" altLang="it-IT" sz="1200" dirty="0" smtClean="0">
                  <a:solidFill>
                    <a:srgbClr val="FFFF66"/>
                  </a:solidFill>
                </a:rPr>
                <a:t>, </a:t>
              </a:r>
              <a:r>
                <a:rPr lang="en-US" altLang="it-IT" sz="1200" dirty="0" err="1" smtClean="0">
                  <a:solidFill>
                    <a:srgbClr val="FFFF66"/>
                  </a:solidFill>
                </a:rPr>
                <a:t>Metab</a:t>
              </a:r>
              <a:r>
                <a:rPr lang="en-US" altLang="it-IT" sz="1200" dirty="0" smtClean="0">
                  <a:solidFill>
                    <a:srgbClr val="FFFF66"/>
                  </a:solidFill>
                </a:rPr>
                <a:t> Immune </a:t>
              </a:r>
              <a:r>
                <a:rPr lang="en-US" altLang="it-IT" sz="1200" dirty="0" err="1" smtClean="0">
                  <a:solidFill>
                    <a:srgbClr val="FFFF66"/>
                  </a:solidFill>
                </a:rPr>
                <a:t>Dsord:Drug</a:t>
              </a:r>
              <a:r>
                <a:rPr lang="en-US" altLang="it-IT" sz="1200" dirty="0" smtClean="0">
                  <a:solidFill>
                    <a:srgbClr val="FFFF66"/>
                  </a:solidFill>
                </a:rPr>
                <a:t> Targets. 2024</a:t>
              </a:r>
            </a:p>
            <a:p>
              <a:pPr lvl="0"/>
              <a:r>
                <a:rPr lang="en-US" altLang="it-IT" sz="1200" dirty="0" smtClean="0">
                  <a:solidFill>
                    <a:prstClr val="white"/>
                  </a:solidFill>
                </a:rPr>
                <a:t>*Ivanisevic M et al. Pregnancy outcomes and </a:t>
              </a:r>
              <a:r>
                <a:rPr lang="en-US" altLang="it-IT" sz="1200" dirty="0" err="1" smtClean="0">
                  <a:solidFill>
                    <a:prstClr val="white"/>
                  </a:solidFill>
                </a:rPr>
                <a:t>liraglutide</a:t>
              </a:r>
              <a:r>
                <a:rPr lang="en-US" altLang="it-IT" sz="1200" dirty="0" smtClean="0">
                  <a:solidFill>
                    <a:prstClr val="white"/>
                  </a:solidFill>
                </a:rPr>
                <a:t> levels in serum and umbilical vein blood of a woman with type 2 diabetes. A case report. </a:t>
              </a:r>
              <a:r>
                <a:rPr lang="en-US" altLang="it-IT" sz="1200" dirty="0" err="1" smtClean="0">
                  <a:solidFill>
                    <a:prstClr val="white"/>
                  </a:solidFill>
                </a:rPr>
                <a:t>Gynaecolog</a:t>
              </a:r>
              <a:r>
                <a:rPr lang="en-US" altLang="it-IT" sz="1200" dirty="0" smtClean="0">
                  <a:solidFill>
                    <a:prstClr val="white"/>
                  </a:solidFill>
                </a:rPr>
                <a:t> </a:t>
              </a:r>
              <a:r>
                <a:rPr lang="en-US" altLang="it-IT" sz="1200" dirty="0" err="1" smtClean="0">
                  <a:solidFill>
                    <a:prstClr val="white"/>
                  </a:solidFill>
                </a:rPr>
                <a:t>Perinatol</a:t>
              </a:r>
              <a:r>
                <a:rPr lang="en-US" altLang="it-IT" sz="1200" dirty="0">
                  <a:solidFill>
                    <a:prstClr val="white"/>
                  </a:solidFill>
                </a:rPr>
                <a:t> </a:t>
              </a:r>
              <a:r>
                <a:rPr lang="en-US" altLang="it-IT" sz="1200" dirty="0" smtClean="0">
                  <a:solidFill>
                    <a:prstClr val="white"/>
                  </a:solidFill>
                </a:rPr>
                <a:t>J </a:t>
              </a:r>
              <a:r>
                <a:rPr lang="en-US" altLang="it-IT" sz="1200" dirty="0" err="1" smtClean="0">
                  <a:solidFill>
                    <a:prstClr val="white"/>
                  </a:solidFill>
                </a:rPr>
                <a:t>Gynaecol</a:t>
              </a:r>
              <a:r>
                <a:rPr lang="en-US" altLang="it-IT" sz="1200" dirty="0" smtClean="0">
                  <a:solidFill>
                    <a:prstClr val="white"/>
                  </a:solidFill>
                </a:rPr>
                <a:t> </a:t>
              </a:r>
              <a:r>
                <a:rPr lang="en-US" altLang="it-IT" sz="1200" dirty="0" err="1" smtClean="0">
                  <a:solidFill>
                    <a:prstClr val="white"/>
                  </a:solidFill>
                </a:rPr>
                <a:t>Perinatol</a:t>
              </a:r>
              <a:r>
                <a:rPr lang="en-US" altLang="it-IT" sz="1200" dirty="0" smtClean="0">
                  <a:solidFill>
                    <a:prstClr val="white"/>
                  </a:solidFill>
                </a:rPr>
                <a:t> </a:t>
              </a:r>
              <a:r>
                <a:rPr lang="en-US" altLang="it-IT" sz="1200" dirty="0" err="1" smtClean="0">
                  <a:solidFill>
                    <a:prstClr val="white"/>
                  </a:solidFill>
                </a:rPr>
                <a:t>Reprod</a:t>
              </a:r>
              <a:r>
                <a:rPr lang="en-US" altLang="it-IT" sz="1200" dirty="0" smtClean="0">
                  <a:solidFill>
                    <a:prstClr val="white"/>
                  </a:solidFill>
                </a:rPr>
                <a:t> Med </a:t>
              </a:r>
              <a:r>
                <a:rPr lang="en-US" altLang="it-IT" sz="1200" dirty="0" err="1" smtClean="0">
                  <a:solidFill>
                    <a:prstClr val="white"/>
                  </a:solidFill>
                </a:rPr>
                <a:t>Ultrason</a:t>
              </a:r>
              <a:r>
                <a:rPr lang="en-US" altLang="it-IT" sz="1200" dirty="0" smtClean="0">
                  <a:solidFill>
                    <a:prstClr val="white"/>
                  </a:solidFill>
                </a:rPr>
                <a:t> </a:t>
              </a:r>
              <a:r>
                <a:rPr lang="en-US" altLang="it-IT" sz="1200" dirty="0" err="1" smtClean="0">
                  <a:solidFill>
                    <a:prstClr val="white"/>
                  </a:solidFill>
                </a:rPr>
                <a:t>Diagn</a:t>
              </a:r>
              <a:r>
                <a:rPr lang="en-US" altLang="it-IT" sz="1200" dirty="0" smtClean="0">
                  <a:solidFill>
                    <a:prstClr val="white"/>
                  </a:solidFill>
                </a:rPr>
                <a:t>. 2018</a:t>
              </a:r>
            </a:p>
            <a:p>
              <a:pPr lvl="0"/>
              <a:r>
                <a:rPr lang="en-US" altLang="it-IT" sz="1200" dirty="0" smtClean="0">
                  <a:solidFill>
                    <a:srgbClr val="FFFF66"/>
                  </a:solidFill>
                </a:rPr>
                <a:t>*Dao K et al. Use of GLP-1 RA in early pregnancy and reproductive safety: a multicenter cohort study based on the </a:t>
              </a:r>
              <a:r>
                <a:rPr lang="en-US" altLang="it-IT" sz="1200" dirty="0" err="1" smtClean="0">
                  <a:solidFill>
                    <a:srgbClr val="FFFF66"/>
                  </a:solidFill>
                </a:rPr>
                <a:t>databes</a:t>
              </a:r>
              <a:r>
                <a:rPr lang="en-US" altLang="it-IT" sz="1200" dirty="0" smtClean="0">
                  <a:solidFill>
                    <a:srgbClr val="FFFF66"/>
                  </a:solidFill>
                </a:rPr>
                <a:t> of six teratology information </a:t>
              </a:r>
              <a:r>
                <a:rPr lang="en-US" altLang="it-IT" sz="1200" dirty="0" err="1" smtClean="0">
                  <a:solidFill>
                    <a:srgbClr val="FFFF66"/>
                  </a:solidFill>
                </a:rPr>
                <a:t>servicecs</a:t>
              </a:r>
              <a:r>
                <a:rPr lang="en-US" altLang="it-IT" sz="1200" dirty="0" smtClean="0">
                  <a:solidFill>
                    <a:srgbClr val="FFFF66"/>
                  </a:solidFill>
                </a:rPr>
                <a:t>. BMJ Open 2024</a:t>
              </a:r>
            </a:p>
            <a:p>
              <a:pPr lvl="0"/>
              <a:r>
                <a:rPr lang="en-US" altLang="it-IT" sz="1200" dirty="0" smtClean="0">
                  <a:solidFill>
                    <a:prstClr val="white"/>
                  </a:solidFill>
                </a:rPr>
                <a:t>*</a:t>
              </a:r>
              <a:r>
                <a:rPr lang="en-US" altLang="it-IT" sz="1200" dirty="0" err="1" smtClean="0">
                  <a:solidFill>
                    <a:prstClr val="white"/>
                  </a:solidFill>
                </a:rPr>
                <a:t>Skov</a:t>
              </a:r>
              <a:r>
                <a:rPr lang="en-US" altLang="it-IT" sz="1200" dirty="0" smtClean="0">
                  <a:solidFill>
                    <a:prstClr val="white"/>
                  </a:solidFill>
                </a:rPr>
                <a:t> K et al, </a:t>
              </a:r>
              <a:r>
                <a:rPr lang="en-US" altLang="it-IT" sz="1200" dirty="0" err="1" smtClean="0">
                  <a:solidFill>
                    <a:prstClr val="white"/>
                  </a:solidFill>
                </a:rPr>
                <a:t>Semaglutideand</a:t>
              </a:r>
              <a:r>
                <a:rPr lang="en-US" altLang="it-IT" sz="1200" dirty="0" smtClean="0">
                  <a:solidFill>
                    <a:prstClr val="white"/>
                  </a:solidFill>
                </a:rPr>
                <a:t> pregnancy. </a:t>
              </a:r>
              <a:r>
                <a:rPr lang="en-US" altLang="it-IT" sz="1200" dirty="0" err="1" smtClean="0">
                  <a:solidFill>
                    <a:prstClr val="white"/>
                  </a:solidFill>
                </a:rPr>
                <a:t>Int</a:t>
              </a:r>
              <a:r>
                <a:rPr lang="en-US" altLang="it-IT" sz="1200" dirty="0" smtClean="0">
                  <a:solidFill>
                    <a:prstClr val="white"/>
                  </a:solidFill>
                </a:rPr>
                <a:t> J </a:t>
              </a:r>
              <a:r>
                <a:rPr lang="en-US" altLang="it-IT" sz="1200" dirty="0" err="1" smtClean="0">
                  <a:solidFill>
                    <a:prstClr val="white"/>
                  </a:solidFill>
                </a:rPr>
                <a:t>Gynecolo</a:t>
              </a:r>
              <a:r>
                <a:rPr lang="en-US" altLang="it-IT" sz="1200" dirty="0" smtClean="0">
                  <a:solidFill>
                    <a:prstClr val="white"/>
                  </a:solidFill>
                </a:rPr>
                <a:t> Obstet.2023</a:t>
              </a:r>
            </a:p>
            <a:p>
              <a:pPr lvl="0"/>
              <a:endParaRPr lang="en-US" altLang="it-IT" sz="2200" dirty="0">
                <a:solidFill>
                  <a:prstClr val="white"/>
                </a:solidFill>
              </a:endParaRPr>
            </a:p>
          </p:txBody>
        </p:sp>
      </p:grpSp>
    </p:spTree>
    <p:extLst>
      <p:ext uri="{BB962C8B-B14F-4D97-AF65-F5344CB8AC3E}">
        <p14:creationId xmlns:p14="http://schemas.microsoft.com/office/powerpoint/2010/main" val="8780722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C16D063-F74F-4252-85FF-07225AC975CA}"/>
              </a:ext>
            </a:extLst>
          </p:cNvPr>
          <p:cNvSpPr/>
          <p:nvPr/>
        </p:nvSpPr>
        <p:spPr>
          <a:xfrm>
            <a:off x="0" y="1039421"/>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623989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265888"/>
            <a:ext cx="11098926" cy="646331"/>
          </a:xfrm>
          <a:prstGeom prst="rect">
            <a:avLst/>
          </a:prstGeom>
          <a:noFill/>
          <a:ln w="9525">
            <a:noFill/>
            <a:miter lim="800000"/>
            <a:headEnd/>
            <a:tailEnd/>
          </a:ln>
        </p:spPr>
        <p:txBody>
          <a:bodyPr wrap="square" lIns="216000" rIns="28800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altLang="it-IT" sz="36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Issue following bariatric surgery </a:t>
            </a:r>
            <a:endParaRPr kumimoji="0" lang="en-US" altLang="it-IT" sz="36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sp>
        <p:nvSpPr>
          <p:cNvPr id="18" name="Rettangolo 17">
            <a:extLst>
              <a:ext uri="{FF2B5EF4-FFF2-40B4-BE49-F238E27FC236}">
                <a16:creationId xmlns:a16="http://schemas.microsoft.com/office/drawing/2014/main" id="{B27913A7-45FD-D65B-2048-000CC94BFA9D}"/>
              </a:ext>
            </a:extLst>
          </p:cNvPr>
          <p:cNvSpPr/>
          <p:nvPr/>
        </p:nvSpPr>
        <p:spPr>
          <a:xfrm>
            <a:off x="-30525" y="4438998"/>
            <a:ext cx="6111263" cy="1061372"/>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it-IT" sz="2000" b="1" i="0" u="none" strike="noStrike" kern="1200" cap="none" spc="0" normalizeH="0" baseline="0" noProof="0" dirty="0">
              <a:ln>
                <a:noFill/>
              </a:ln>
              <a:solidFill>
                <a:srgbClr val="633075"/>
              </a:solidFill>
              <a:effectLst/>
              <a:uLnTx/>
              <a:uFillTx/>
              <a:latin typeface="Calibri" panose="020F0502020204030204"/>
              <a:ea typeface="+mn-ea"/>
              <a:cs typeface="+mn-cs"/>
            </a:endParaRPr>
          </a:p>
        </p:txBody>
      </p:sp>
      <p:sp>
        <p:nvSpPr>
          <p:cNvPr id="8" name="Rettangolo 7">
            <a:extLst>
              <a:ext uri="{FF2B5EF4-FFF2-40B4-BE49-F238E27FC236}">
                <a16:creationId xmlns:a16="http://schemas.microsoft.com/office/drawing/2014/main" id="{FEC51A27-CE01-6954-BFB4-53379EEFF7B5}"/>
              </a:ext>
            </a:extLst>
          </p:cNvPr>
          <p:cNvSpPr/>
          <p:nvPr/>
        </p:nvSpPr>
        <p:spPr>
          <a:xfrm>
            <a:off x="322063" y="1371599"/>
            <a:ext cx="5456168" cy="4474723"/>
          </a:xfrm>
          <a:prstGeom prst="rect">
            <a:avLst/>
          </a:prstGeom>
          <a:solidFill>
            <a:srgbClr val="BC264B">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For different members of the GLP1 agonist class, recommendations range from a contraindication to the use of </a:t>
            </a:r>
            <a:r>
              <a:rPr lang="en-US" sz="2400" i="1" dirty="0" err="1"/>
              <a:t>liraglutide</a:t>
            </a:r>
            <a:r>
              <a:rPr lang="en-US" sz="2400" i="1" dirty="0"/>
              <a:t>, to discontinuation if pregnant, </a:t>
            </a:r>
            <a:r>
              <a:rPr lang="en-US" sz="2400" i="1" dirty="0" smtClean="0"/>
              <a:t>drugs with long half-lives, such as Semaglutide and </a:t>
            </a:r>
            <a:r>
              <a:rPr lang="en-US" sz="2400" i="1" dirty="0" err="1" smtClean="0"/>
              <a:t>tirzepatide</a:t>
            </a:r>
            <a:r>
              <a:rPr lang="en-US" sz="2400" i="1" dirty="0" smtClean="0"/>
              <a:t> </a:t>
            </a:r>
            <a:r>
              <a:rPr lang="en-US" sz="2400" i="1" dirty="0" err="1" smtClean="0"/>
              <a:t>shold</a:t>
            </a:r>
            <a:r>
              <a:rPr lang="en-US" sz="2400" i="1" dirty="0" smtClean="0"/>
              <a:t> be discontinued 8 and 4 weeks prior to conception, respectively</a:t>
            </a:r>
            <a:endParaRPr lang="en-US" sz="2400" i="1" dirty="0"/>
          </a:p>
        </p:txBody>
      </p:sp>
      <p:pic>
        <p:nvPicPr>
          <p:cNvPr id="6" name="Immagine 5"/>
          <p:cNvPicPr>
            <a:picLocks noChangeAspect="1"/>
          </p:cNvPicPr>
          <p:nvPr/>
        </p:nvPicPr>
        <p:blipFill>
          <a:blip r:embed="rId3"/>
          <a:stretch>
            <a:fillRect/>
          </a:stretch>
        </p:blipFill>
        <p:spPr>
          <a:xfrm>
            <a:off x="6462141" y="1147421"/>
            <a:ext cx="4860861" cy="5077640"/>
          </a:xfrm>
          <a:prstGeom prst="rect">
            <a:avLst/>
          </a:prstGeom>
        </p:spPr>
      </p:pic>
    </p:spTree>
    <p:extLst>
      <p:ext uri="{BB962C8B-B14F-4D97-AF65-F5344CB8AC3E}">
        <p14:creationId xmlns:p14="http://schemas.microsoft.com/office/powerpoint/2010/main" val="2266997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3160" y="263525"/>
            <a:ext cx="10515600" cy="1325563"/>
          </a:xfrm>
        </p:spPr>
        <p:txBody>
          <a:bodyPr>
            <a:normAutofit/>
          </a:bodyPr>
          <a:lstStyle/>
          <a:p>
            <a:pPr marL="457200" marR="0" lvl="1" indent="0" algn="r" defTabSz="914400" rtl="0" eaLnBrk="1" fontAlgn="auto" latinLnBrk="0" hangingPunct="1">
              <a:lnSpc>
                <a:spcPct val="100000"/>
              </a:lnSpc>
              <a:spcBef>
                <a:spcPts val="0"/>
              </a:spcBef>
              <a:spcAft>
                <a:spcPts val="0"/>
              </a:spcAft>
              <a:tabLst/>
              <a:defRPr/>
            </a:pPr>
            <a:r>
              <a:rPr lang="it-IT" altLang="it-IT" sz="4800" kern="1200" dirty="0">
                <a:solidFill>
                  <a:srgbClr val="633075"/>
                </a:solidFill>
                <a:latin typeface="Arial Narrow" pitchFamily="34" charset="0"/>
                <a:ea typeface="+mn-ea"/>
                <a:cs typeface="Helvetica" pitchFamily="34" charset="0"/>
              </a:rPr>
              <a:t>Conclusions</a:t>
            </a:r>
            <a:r>
              <a:rPr lang="en-US" altLang="it-IT" sz="4800" kern="1200" dirty="0">
                <a:solidFill>
                  <a:srgbClr val="633075"/>
                </a:solidFill>
                <a:latin typeface="Arial Narrow" pitchFamily="34" charset="0"/>
                <a:ea typeface="+mn-ea"/>
                <a:cs typeface="Helvetica" pitchFamily="34" charset="0"/>
              </a:rPr>
              <a:t/>
            </a:r>
            <a:br>
              <a:rPr lang="en-US" altLang="it-IT" sz="4800" kern="1200" dirty="0">
                <a:solidFill>
                  <a:srgbClr val="633075"/>
                </a:solidFill>
                <a:latin typeface="Arial Narrow" pitchFamily="34" charset="0"/>
                <a:ea typeface="+mn-ea"/>
                <a:cs typeface="Helvetica" pitchFamily="34" charset="0"/>
              </a:rPr>
            </a:br>
            <a:endParaRPr lang="it-IT" sz="2400" dirty="0"/>
          </a:p>
        </p:txBody>
      </p:sp>
      <p:pic>
        <p:nvPicPr>
          <p:cNvPr id="4" name="Segnaposto contenuto 3"/>
          <p:cNvPicPr>
            <a:picLocks noGrp="1" noChangeAspect="1"/>
          </p:cNvPicPr>
          <p:nvPr>
            <p:ph idx="1"/>
          </p:nvPr>
        </p:nvPicPr>
        <p:blipFill>
          <a:blip r:embed="rId3"/>
          <a:stretch>
            <a:fillRect/>
          </a:stretch>
        </p:blipFill>
        <p:spPr>
          <a:xfrm>
            <a:off x="5822729" y="1452880"/>
            <a:ext cx="9033699" cy="5274421"/>
          </a:xfrm>
          <a:prstGeom prst="rect">
            <a:avLst/>
          </a:prstGeom>
        </p:spPr>
      </p:pic>
      <p:pic>
        <p:nvPicPr>
          <p:cNvPr id="5" name="Immagine 4"/>
          <p:cNvPicPr>
            <a:picLocks noChangeAspect="1"/>
          </p:cNvPicPr>
          <p:nvPr/>
        </p:nvPicPr>
        <p:blipFill>
          <a:blip r:embed="rId4"/>
          <a:stretch>
            <a:fillRect/>
          </a:stretch>
        </p:blipFill>
        <p:spPr>
          <a:xfrm>
            <a:off x="88164" y="1452880"/>
            <a:ext cx="5693925" cy="5274421"/>
          </a:xfrm>
          <a:prstGeom prst="rect">
            <a:avLst/>
          </a:prstGeom>
        </p:spPr>
      </p:pic>
      <p:sp>
        <p:nvSpPr>
          <p:cNvPr id="6" name="CasellaDiTesto 5"/>
          <p:cNvSpPr txBox="1"/>
          <p:nvPr/>
        </p:nvSpPr>
        <p:spPr>
          <a:xfrm>
            <a:off x="274320" y="1711371"/>
            <a:ext cx="481584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0"/>
              </a:spcBef>
              <a:spcAft>
                <a:spcPts val="0"/>
              </a:spcAft>
              <a:buClr>
                <a:srgbClr val="FFFF66"/>
              </a:buClr>
              <a:buSzTx/>
              <a:buFont typeface="Arial" panose="020B0604020202020204" pitchFamily="34" charset="0"/>
              <a:buChar char="•"/>
              <a:tabLst/>
              <a:defRPr/>
            </a:pPr>
            <a:r>
              <a:rPr kumimoji="0" lang="en-US" altLang="it-IT" sz="2400" b="0" i="0" u="none" strike="noStrike" kern="1200" cap="none" spc="0" normalizeH="0" baseline="0" noProof="0" dirty="0">
                <a:ln>
                  <a:noFill/>
                </a:ln>
                <a:solidFill>
                  <a:prstClr val="white"/>
                </a:solidFill>
                <a:effectLst/>
                <a:uLnTx/>
                <a:uFillTx/>
                <a:latin typeface="Calibri" panose="020F0502020204030204"/>
                <a:ea typeface="+mn-ea"/>
                <a:cs typeface="+mn-cs"/>
              </a:rPr>
              <a:t>Obesity is a key barrier to optimal reproductive health</a:t>
            </a:r>
            <a:r>
              <a:rPr kumimoji="0" lang="en-US" altLang="it-IT"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ct val="0"/>
              </a:spcBef>
              <a:spcAft>
                <a:spcPts val="0"/>
              </a:spcAft>
              <a:buClr>
                <a:srgbClr val="FFFF66"/>
              </a:buClr>
              <a:buSzTx/>
              <a:buFont typeface="Arial" panose="020B0604020202020204" pitchFamily="34" charset="0"/>
              <a:buChar char="•"/>
              <a:tabLst/>
              <a:defRPr/>
            </a:pPr>
            <a:r>
              <a:rPr kumimoji="0" lang="en-US" altLang="it-IT" sz="2400" b="0" i="0" u="none" strike="noStrike" kern="1200" cap="none" spc="0" normalizeH="0" baseline="0" noProof="0" dirty="0" smtClean="0">
                <a:ln>
                  <a:noFill/>
                </a:ln>
                <a:solidFill>
                  <a:prstClr val="white"/>
                </a:solidFill>
                <a:effectLst/>
                <a:uLnTx/>
                <a:uFillTx/>
                <a:latin typeface="Calibri" panose="020F0502020204030204"/>
                <a:ea typeface="+mn-ea"/>
                <a:cs typeface="+mn-cs"/>
              </a:rPr>
              <a:t>GLP-1 </a:t>
            </a:r>
            <a:r>
              <a:rPr kumimoji="0" lang="en-US" altLang="it-IT" sz="2400" b="0" i="0" u="none" strike="noStrike" kern="1200" cap="none" spc="0" normalizeH="0" baseline="0" noProof="0" dirty="0">
                <a:ln>
                  <a:noFill/>
                </a:ln>
                <a:solidFill>
                  <a:prstClr val="white"/>
                </a:solidFill>
                <a:effectLst/>
                <a:uLnTx/>
                <a:uFillTx/>
                <a:latin typeface="Calibri" panose="020F0502020204030204"/>
                <a:ea typeface="+mn-ea"/>
                <a:cs typeface="+mn-cs"/>
              </a:rPr>
              <a:t>receptor agonists improve weight, insulin resistance, and metabolic parameters, which can indirectly </a:t>
            </a:r>
            <a:r>
              <a:rPr kumimoji="0" lang="en-US" altLang="it-IT"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and directly enhance </a:t>
            </a:r>
            <a:r>
              <a:rPr kumimoji="0" lang="en-US" altLang="it-IT" sz="2400" b="0" i="0" u="none" strike="noStrike" kern="1200" cap="none" spc="0" normalizeH="0" baseline="0" noProof="0" dirty="0">
                <a:ln>
                  <a:noFill/>
                </a:ln>
                <a:solidFill>
                  <a:prstClr val="white"/>
                </a:solidFill>
                <a:effectLst/>
                <a:uLnTx/>
                <a:uFillTx/>
                <a:latin typeface="Calibri" panose="020F0502020204030204"/>
                <a:ea typeface="+mn-ea"/>
                <a:cs typeface="+mn-cs"/>
              </a:rPr>
              <a:t>fertility in obese women</a:t>
            </a:r>
            <a:r>
              <a:rPr kumimoji="0" lang="en-US" altLang="it-IT"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ct val="0"/>
              </a:spcBef>
              <a:spcAft>
                <a:spcPts val="0"/>
              </a:spcAft>
              <a:buClr>
                <a:srgbClr val="FFFF66"/>
              </a:buClr>
              <a:buSzTx/>
              <a:buFont typeface="Arial" panose="020B0604020202020204" pitchFamily="34" charset="0"/>
              <a:buChar char="•"/>
              <a:tabLst/>
              <a:defRPr/>
            </a:pPr>
            <a:r>
              <a:rPr kumimoji="0" lang="en-US" altLang="it-IT" sz="2400" b="0" i="0" u="none" strike="noStrike" kern="1200" cap="none" spc="0" normalizeH="0" baseline="0" noProof="0" dirty="0" smtClean="0">
                <a:ln>
                  <a:noFill/>
                </a:ln>
                <a:solidFill>
                  <a:prstClr val="white"/>
                </a:solidFill>
                <a:effectLst/>
                <a:uLnTx/>
                <a:uFillTx/>
                <a:latin typeface="Calibri" panose="020F0502020204030204"/>
                <a:ea typeface="+mn-ea"/>
                <a:cs typeface="+mn-cs"/>
              </a:rPr>
              <a:t>Evidence </a:t>
            </a:r>
            <a:r>
              <a:rPr kumimoji="0" lang="en-US" altLang="it-IT" sz="2400" b="0" i="0" u="none" strike="noStrike" kern="1200" cap="none" spc="0" normalizeH="0" baseline="0" noProof="0" dirty="0">
                <a:ln>
                  <a:noFill/>
                </a:ln>
                <a:solidFill>
                  <a:prstClr val="white"/>
                </a:solidFill>
                <a:effectLst/>
                <a:uLnTx/>
                <a:uFillTx/>
                <a:latin typeface="Calibri" panose="020F0502020204030204"/>
                <a:ea typeface="+mn-ea"/>
                <a:cs typeface="+mn-cs"/>
              </a:rPr>
              <a:t>from clinical studies suggests potential benefits in women with PCOS, including improved ovulation and higher pregnancy rates when combined with </a:t>
            </a:r>
            <a:r>
              <a:rPr kumimoji="0" lang="en-US" altLang="it-IT" sz="2400" b="0" i="0" u="none" strike="noStrike" kern="1200" cap="none" spc="0" normalizeH="0" baseline="0" noProof="0" dirty="0" smtClean="0">
                <a:ln>
                  <a:noFill/>
                </a:ln>
                <a:solidFill>
                  <a:prstClr val="white"/>
                </a:solidFill>
                <a:effectLst/>
                <a:uLnTx/>
                <a:uFillTx/>
                <a:latin typeface="Calibri" panose="020F0502020204030204"/>
                <a:ea typeface="+mn-ea"/>
                <a:cs typeface="+mn-cs"/>
              </a:rPr>
              <a:t>standard therapies</a:t>
            </a:r>
            <a:endParaRPr kumimoji="0" lang="it-IT" altLang="it-IT" sz="2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2168"/>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7242" y="63829"/>
            <a:ext cx="10515600" cy="1325563"/>
          </a:xfrm>
        </p:spPr>
        <p:txBody>
          <a:bodyPr>
            <a:normAutofit/>
          </a:bodyPr>
          <a:lstStyle/>
          <a:p>
            <a:pPr marL="457200" marR="0" lvl="1" indent="0" algn="r" defTabSz="914400" rtl="0" eaLnBrk="1" fontAlgn="auto" latinLnBrk="0" hangingPunct="1">
              <a:lnSpc>
                <a:spcPct val="100000"/>
              </a:lnSpc>
              <a:spcBef>
                <a:spcPts val="0"/>
              </a:spcBef>
              <a:spcAft>
                <a:spcPts val="0"/>
              </a:spcAft>
              <a:tabLst/>
              <a:defRPr/>
            </a:pPr>
            <a:r>
              <a:rPr lang="it-IT" altLang="it-IT" sz="4800" kern="1200" dirty="0">
                <a:solidFill>
                  <a:srgbClr val="633075"/>
                </a:solidFill>
                <a:latin typeface="Arial Narrow" pitchFamily="34" charset="0"/>
                <a:ea typeface="+mn-ea"/>
                <a:cs typeface="Helvetica" pitchFamily="34" charset="0"/>
              </a:rPr>
              <a:t>Conclusions</a:t>
            </a:r>
            <a:r>
              <a:rPr lang="en-US" altLang="it-IT" sz="4800" kern="1200" dirty="0">
                <a:solidFill>
                  <a:srgbClr val="633075"/>
                </a:solidFill>
                <a:latin typeface="Arial Narrow" pitchFamily="34" charset="0"/>
                <a:ea typeface="+mn-ea"/>
                <a:cs typeface="Helvetica" pitchFamily="34" charset="0"/>
              </a:rPr>
              <a:t/>
            </a:r>
            <a:br>
              <a:rPr lang="en-US" altLang="it-IT" sz="4800" kern="1200" dirty="0">
                <a:solidFill>
                  <a:srgbClr val="633075"/>
                </a:solidFill>
                <a:latin typeface="Arial Narrow" pitchFamily="34" charset="0"/>
                <a:ea typeface="+mn-ea"/>
                <a:cs typeface="Helvetica" pitchFamily="34" charset="0"/>
              </a:rPr>
            </a:br>
            <a:endParaRPr lang="it-IT" sz="2400" dirty="0"/>
          </a:p>
        </p:txBody>
      </p:sp>
      <p:pic>
        <p:nvPicPr>
          <p:cNvPr id="4" name="Segnaposto contenuto 3"/>
          <p:cNvPicPr>
            <a:picLocks noGrp="1" noChangeAspect="1"/>
          </p:cNvPicPr>
          <p:nvPr>
            <p:ph idx="1"/>
          </p:nvPr>
        </p:nvPicPr>
        <p:blipFill>
          <a:blip r:embed="rId3"/>
          <a:stretch>
            <a:fillRect/>
          </a:stretch>
        </p:blipFill>
        <p:spPr>
          <a:xfrm>
            <a:off x="-2731287" y="1261241"/>
            <a:ext cx="9132428" cy="5434527"/>
          </a:xfrm>
          <a:prstGeom prst="rect">
            <a:avLst/>
          </a:prstGeom>
        </p:spPr>
      </p:pic>
      <p:pic>
        <p:nvPicPr>
          <p:cNvPr id="5" name="Immagine 4"/>
          <p:cNvPicPr>
            <a:picLocks noChangeAspect="1"/>
          </p:cNvPicPr>
          <p:nvPr/>
        </p:nvPicPr>
        <p:blipFill>
          <a:blip r:embed="rId4"/>
          <a:stretch>
            <a:fillRect/>
          </a:stretch>
        </p:blipFill>
        <p:spPr>
          <a:xfrm>
            <a:off x="6451941" y="1261242"/>
            <a:ext cx="5693925" cy="5405100"/>
          </a:xfrm>
          <a:prstGeom prst="rect">
            <a:avLst/>
          </a:prstGeom>
        </p:spPr>
      </p:pic>
      <p:sp>
        <p:nvSpPr>
          <p:cNvPr id="6" name="CasellaDiTesto 5"/>
          <p:cNvSpPr txBox="1"/>
          <p:nvPr/>
        </p:nvSpPr>
        <p:spPr>
          <a:xfrm>
            <a:off x="6671607" y="1947917"/>
            <a:ext cx="4815840" cy="4154984"/>
          </a:xfrm>
          <a:prstGeom prst="rect">
            <a:avLst/>
          </a:prstGeom>
          <a:noFill/>
        </p:spPr>
        <p:txBody>
          <a:bodyPr wrap="square" rtlCol="0">
            <a:spAutoFit/>
          </a:bodyPr>
          <a:lstStyle/>
          <a:p>
            <a:pPr marL="342900" lvl="0" indent="-342900">
              <a:spcBef>
                <a:spcPct val="0"/>
              </a:spcBef>
              <a:buClr>
                <a:srgbClr val="FFFF66"/>
              </a:buClr>
              <a:buFont typeface="Arial" panose="020B0604020202020204" pitchFamily="34" charset="0"/>
              <a:buChar char="•"/>
              <a:defRPr/>
            </a:pPr>
            <a:r>
              <a:rPr lang="en-US" altLang="it-IT" sz="2400" dirty="0">
                <a:solidFill>
                  <a:schemeClr val="bg1"/>
                </a:solidFill>
              </a:rPr>
              <a:t>However, preclinical data highlight potential fetal risks, and current guidelines recommend discontinuing GLP-1 RAs prior to conception and during pregnancy</a:t>
            </a:r>
            <a:r>
              <a:rPr lang="en-US" altLang="it-IT" sz="2400" dirty="0" smtClean="0">
                <a:solidFill>
                  <a:schemeClr val="bg1"/>
                </a:solidFill>
              </a:rPr>
              <a:t>.</a:t>
            </a:r>
          </a:p>
          <a:p>
            <a:pPr marL="342900" lvl="0" indent="-342900">
              <a:spcBef>
                <a:spcPct val="0"/>
              </a:spcBef>
              <a:buClr>
                <a:srgbClr val="FFFF66"/>
              </a:buClr>
              <a:buFont typeface="Arial" panose="020B0604020202020204" pitchFamily="34" charset="0"/>
              <a:buChar char="•"/>
              <a:defRPr/>
            </a:pPr>
            <a:endParaRPr lang="en-US" altLang="it-IT" sz="2400" dirty="0">
              <a:solidFill>
                <a:schemeClr val="bg1"/>
              </a:solidFill>
            </a:endParaRPr>
          </a:p>
          <a:p>
            <a:pPr marL="342900" lvl="0" indent="-342900">
              <a:spcBef>
                <a:spcPct val="0"/>
              </a:spcBef>
              <a:buClr>
                <a:srgbClr val="FFFF66"/>
              </a:buClr>
              <a:buFont typeface="Arial" panose="020B0604020202020204" pitchFamily="34" charset="0"/>
              <a:buChar char="•"/>
              <a:defRPr/>
            </a:pPr>
            <a:r>
              <a:rPr lang="en-US" altLang="it-IT" sz="2400" dirty="0" smtClean="0">
                <a:solidFill>
                  <a:schemeClr val="bg1"/>
                </a:solidFill>
              </a:rPr>
              <a:t>More </a:t>
            </a:r>
            <a:r>
              <a:rPr lang="en-US" altLang="it-IT" sz="2400" dirty="0">
                <a:solidFill>
                  <a:schemeClr val="bg1"/>
                </a:solidFill>
              </a:rPr>
              <a:t>robust, long-term clinical trials are needed to clarify the role of GLP-1 RAs in reproductive medicine and to balance maternal benefits with fetal safety</a:t>
            </a:r>
          </a:p>
        </p:txBody>
      </p:sp>
    </p:spTree>
    <p:extLst>
      <p:ext uri="{BB962C8B-B14F-4D97-AF65-F5344CB8AC3E}">
        <p14:creationId xmlns:p14="http://schemas.microsoft.com/office/powerpoint/2010/main" val="1898594918"/>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0E2C96E-4A3E-03E0-3517-C0B6ED7F7EA8}"/>
              </a:ext>
            </a:extLst>
          </p:cNvPr>
          <p:cNvSpPr/>
          <p:nvPr/>
        </p:nvSpPr>
        <p:spPr>
          <a:xfrm>
            <a:off x="4165600" y="865506"/>
            <a:ext cx="8026399" cy="2258418"/>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F922E67E-9122-8329-F4A3-DDCBBDCFD3B2}"/>
              </a:ext>
            </a:extLst>
          </p:cNvPr>
          <p:cNvSpPr txBox="1"/>
          <p:nvPr/>
        </p:nvSpPr>
        <p:spPr>
          <a:xfrm>
            <a:off x="4267201" y="1074362"/>
            <a:ext cx="7924800" cy="1815882"/>
          </a:xfrm>
          <a:prstGeom prst="rect">
            <a:avLst/>
          </a:prstGeom>
          <a:noFill/>
        </p:spPr>
        <p:txBody>
          <a:bodyPr wrap="square" rtlCol="0">
            <a:spAutoFit/>
          </a:bodyPr>
          <a:lstStyle/>
          <a:p>
            <a:pPr lvl="0"/>
            <a:r>
              <a:rPr lang="en-US" sz="2800" smtClean="0">
                <a:solidFill>
                  <a:prstClr val="white"/>
                </a:solidFill>
              </a:rPr>
              <a:t>Obesity-fertility </a:t>
            </a:r>
            <a:r>
              <a:rPr lang="en-US" sz="2800" dirty="0">
                <a:solidFill>
                  <a:prstClr val="white"/>
                </a:solidFill>
              </a:rPr>
              <a:t>management in women presents distinct challenges across their lifespan. However, there is limited evidence or </a:t>
            </a:r>
            <a:r>
              <a:rPr lang="en-US" sz="2800" dirty="0" err="1">
                <a:solidFill>
                  <a:prstClr val="white"/>
                </a:solidFill>
              </a:rPr>
              <a:t>raccomandations</a:t>
            </a:r>
            <a:r>
              <a:rPr lang="en-US" sz="2800" dirty="0">
                <a:solidFill>
                  <a:prstClr val="white"/>
                </a:solidFill>
              </a:rPr>
              <a:t> focused solely on women living with obesity</a:t>
            </a:r>
          </a:p>
        </p:txBody>
      </p:sp>
      <p:sp>
        <p:nvSpPr>
          <p:cNvPr id="8" name="Rettangolo 7">
            <a:extLst>
              <a:ext uri="{FF2B5EF4-FFF2-40B4-BE49-F238E27FC236}">
                <a16:creationId xmlns:a16="http://schemas.microsoft.com/office/drawing/2014/main" id="{C07C9266-5DC8-E63B-69B9-78379555A991}"/>
              </a:ext>
            </a:extLst>
          </p:cNvPr>
          <p:cNvSpPr/>
          <p:nvPr/>
        </p:nvSpPr>
        <p:spPr>
          <a:xfrm>
            <a:off x="4165601" y="3332780"/>
            <a:ext cx="8026398" cy="2783539"/>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BEE7C25C-1154-3640-7C54-5A85E7FF0FC7}"/>
              </a:ext>
            </a:extLst>
          </p:cNvPr>
          <p:cNvSpPr txBox="1"/>
          <p:nvPr/>
        </p:nvSpPr>
        <p:spPr>
          <a:xfrm>
            <a:off x="4267202" y="3551481"/>
            <a:ext cx="7823198"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EEF17B"/>
                </a:solidFill>
                <a:effectLst/>
                <a:uLnTx/>
                <a:uFillTx/>
                <a:latin typeface="Calibri" panose="020F0502020204030204"/>
                <a:ea typeface="+mn-ea"/>
                <a:cs typeface="+mn-cs"/>
              </a:rPr>
              <a:t>Easo</a:t>
            </a:r>
            <a:r>
              <a:rPr kumimoji="0" lang="en-US" sz="2800" b="1" i="0" u="none" strike="noStrike" kern="1200" cap="none" spc="0" normalizeH="0" noProof="0" dirty="0" smtClean="0">
                <a:ln>
                  <a:noFill/>
                </a:ln>
                <a:solidFill>
                  <a:srgbClr val="EEF17B"/>
                </a:solidFill>
                <a:effectLst/>
                <a:uLnTx/>
                <a:uFillTx/>
                <a:latin typeface="Calibri" panose="020F0502020204030204"/>
                <a:ea typeface="+mn-ea"/>
                <a:cs typeface="+mn-cs"/>
              </a:rPr>
              <a:t> Position Statement: Women With Obesity Across The Reproductive Life-Fertility, Preconception, Pregnancy, Postpartum, and Breastfeeding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baseline="0" dirty="0">
              <a:solidFill>
                <a:srgbClr val="EEF17B"/>
              </a:solidFill>
              <a:latin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noProof="0" dirty="0" err="1" smtClean="0">
                <a:ln>
                  <a:noFill/>
                </a:ln>
                <a:solidFill>
                  <a:srgbClr val="EEF17B"/>
                </a:solidFill>
                <a:effectLst/>
                <a:uLnTx/>
                <a:uFillTx/>
                <a:latin typeface="Calibri" panose="020F0502020204030204"/>
                <a:ea typeface="+mn-ea"/>
                <a:cs typeface="+mn-cs"/>
              </a:rPr>
              <a:t>Obes</a:t>
            </a:r>
            <a:r>
              <a:rPr kumimoji="0" lang="en-US" sz="2000" b="1" i="1" u="none" strike="noStrike" kern="1200" cap="none" spc="0" normalizeH="0" noProof="0" dirty="0" smtClean="0">
                <a:ln>
                  <a:noFill/>
                </a:ln>
                <a:solidFill>
                  <a:srgbClr val="EEF17B"/>
                </a:solidFill>
                <a:effectLst/>
                <a:uLnTx/>
                <a:uFillTx/>
                <a:latin typeface="Calibri" panose="020F0502020204030204"/>
                <a:ea typeface="+mn-ea"/>
                <a:cs typeface="+mn-cs"/>
              </a:rPr>
              <a:t> facts, June 21,2025</a:t>
            </a:r>
            <a:endParaRPr kumimoji="0" lang="en-US" sz="2000" b="1" i="1" u="none" strike="noStrike" kern="1200" cap="none" spc="0" normalizeH="0" baseline="0" noProof="0" dirty="0">
              <a:ln>
                <a:noFill/>
              </a:ln>
              <a:solidFill>
                <a:srgbClr val="EEF17B"/>
              </a:solidFill>
              <a:effectLst/>
              <a:uLnTx/>
              <a:uFillTx/>
              <a:latin typeface="Calibri" panose="020F0502020204030204"/>
              <a:ea typeface="+mn-ea"/>
              <a:cs typeface="+mn-cs"/>
            </a:endParaRPr>
          </a:p>
        </p:txBody>
      </p:sp>
      <p:sp>
        <p:nvSpPr>
          <p:cNvPr id="9" name="Text Box 5">
            <a:extLst>
              <a:ext uri="{FF2B5EF4-FFF2-40B4-BE49-F238E27FC236}">
                <a16:creationId xmlns:a16="http://schemas.microsoft.com/office/drawing/2014/main" id="{791BE61F-971F-C54E-F49E-6A1E4DC6A5A0}"/>
              </a:ext>
            </a:extLst>
          </p:cNvPr>
          <p:cNvSpPr txBox="1">
            <a:spLocks noChangeArrowheads="1"/>
          </p:cNvSpPr>
          <p:nvPr/>
        </p:nvSpPr>
        <p:spPr bwMode="auto">
          <a:xfrm>
            <a:off x="17877" y="5845888"/>
            <a:ext cx="121741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8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pic>
        <p:nvPicPr>
          <p:cNvPr id="5" name="Immagin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116" y="810202"/>
            <a:ext cx="3872803" cy="5306118"/>
          </a:xfrm>
          <a:prstGeom prst="rect">
            <a:avLst/>
          </a:prstGeom>
        </p:spPr>
      </p:pic>
    </p:spTree>
    <p:extLst>
      <p:ext uri="{BB962C8B-B14F-4D97-AF65-F5344CB8AC3E}">
        <p14:creationId xmlns:p14="http://schemas.microsoft.com/office/powerpoint/2010/main" val="35863447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10515" y="14615"/>
            <a:ext cx="9383875" cy="7106144"/>
          </a:xfrm>
          <a:prstGeom prst="rect">
            <a:avLst/>
          </a:prstGeom>
        </p:spPr>
      </p:pic>
      <p:sp>
        <p:nvSpPr>
          <p:cNvPr id="14347" name="Titolo 1"/>
          <p:cNvSpPr txBox="1">
            <a:spLocks/>
          </p:cNvSpPr>
          <p:nvPr/>
        </p:nvSpPr>
        <p:spPr bwMode="auto">
          <a:xfrm>
            <a:off x="9441796" y="14614"/>
            <a:ext cx="2692013" cy="4136450"/>
          </a:xfrm>
          <a:prstGeom prst="rect">
            <a:avLst/>
          </a:prstGeom>
          <a:solidFill>
            <a:srgbClr val="BC264B">
              <a:alpha val="84000"/>
            </a:srgbClr>
          </a:solidFill>
          <a:ln w="9525">
            <a:noFill/>
            <a:miter lim="800000"/>
            <a:headEnd/>
            <a:tailEnd/>
          </a:ln>
        </p:spPr>
        <p:txBody>
          <a:bodyPr anchor="b" anchorCtr="0"/>
          <a:lstStyle/>
          <a:p>
            <a:pPr algn="ctr">
              <a:lnSpc>
                <a:spcPct val="90000"/>
              </a:lnSpc>
            </a:pPr>
            <a:r>
              <a:rPr lang="it-IT" sz="4000" b="1" dirty="0" err="1" smtClean="0">
                <a:solidFill>
                  <a:prstClr val="white"/>
                </a:solidFill>
                <a:latin typeface="Arial Narrow" pitchFamily="34" charset="0"/>
              </a:rPr>
              <a:t>Thank</a:t>
            </a:r>
            <a:r>
              <a:rPr lang="it-IT" sz="4000" b="1" dirty="0" smtClean="0">
                <a:solidFill>
                  <a:prstClr val="white"/>
                </a:solidFill>
                <a:latin typeface="Arial Narrow" pitchFamily="34" charset="0"/>
              </a:rPr>
              <a:t> </a:t>
            </a:r>
            <a:r>
              <a:rPr lang="it-IT" sz="4000" b="1" dirty="0" err="1">
                <a:solidFill>
                  <a:srgbClr val="5A1361"/>
                </a:solidFill>
                <a:latin typeface="Arial Narrow" pitchFamily="34" charset="0"/>
              </a:rPr>
              <a:t>You</a:t>
            </a:r>
            <a:r>
              <a:rPr lang="it-IT" sz="4000" b="1" dirty="0">
                <a:solidFill>
                  <a:srgbClr val="5A1361"/>
                </a:solidFill>
                <a:latin typeface="Arial Narrow"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it-IT" sz="3000" b="1" i="0" u="none" strike="noStrike" kern="1200" cap="none" spc="0" normalizeH="0" baseline="0" noProof="0" dirty="0" smtClean="0">
              <a:ln>
                <a:noFill/>
              </a:ln>
              <a:solidFill>
                <a:prstClr val="white"/>
              </a:solidFill>
              <a:effectLst/>
              <a:uLnTx/>
              <a:uFillTx/>
              <a:latin typeface="Arial Narrow" pitchFamily="34"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lang="it-IT" sz="3000" b="1" dirty="0">
              <a:solidFill>
                <a:prstClr val="white"/>
              </a:solidFill>
              <a:latin typeface="Arial Narrow"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it-IT" sz="3000" b="1" i="0" u="none" strike="noStrike" kern="1200" cap="none" spc="0" normalizeH="0" baseline="0" noProof="0" dirty="0" smtClean="0">
              <a:ln>
                <a:noFill/>
              </a:ln>
              <a:solidFill>
                <a:prstClr val="white"/>
              </a:solidFill>
              <a:effectLst/>
              <a:uLnTx/>
              <a:uFillTx/>
              <a:latin typeface="Arial Narrow" pitchFamily="34"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lang="it-IT" sz="3000" b="1" dirty="0">
              <a:solidFill>
                <a:prstClr val="white"/>
              </a:solidFill>
              <a:latin typeface="Arial Narrow" pitchFamily="34" charset="0"/>
            </a:endParaRPr>
          </a:p>
        </p:txBody>
      </p:sp>
      <p:sp>
        <p:nvSpPr>
          <p:cNvPr id="10" name="Rettangolo 9">
            <a:extLst>
              <a:ext uri="{FF2B5EF4-FFF2-40B4-BE49-F238E27FC236}">
                <a16:creationId xmlns:a16="http://schemas.microsoft.com/office/drawing/2014/main" id="{171420FD-7D0A-4834-B7A8-1E9040D9A826}"/>
              </a:ext>
            </a:extLst>
          </p:cNvPr>
          <p:cNvSpPr/>
          <p:nvPr/>
        </p:nvSpPr>
        <p:spPr>
          <a:xfrm>
            <a:off x="-15876" y="6315034"/>
            <a:ext cx="12223751" cy="54296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ottotitolo 2">
            <a:extLst>
              <a:ext uri="{FF2B5EF4-FFF2-40B4-BE49-F238E27FC236}">
                <a16:creationId xmlns:a16="http://schemas.microsoft.com/office/drawing/2014/main" id="{40B82154-B4B5-407F-B623-C138B0C6FE12}"/>
              </a:ext>
            </a:extLst>
          </p:cNvPr>
          <p:cNvSpPr txBox="1">
            <a:spLocks/>
          </p:cNvSpPr>
          <p:nvPr/>
        </p:nvSpPr>
        <p:spPr bwMode="auto">
          <a:xfrm>
            <a:off x="8463280" y="6381531"/>
            <a:ext cx="3586449"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it-IT" sz="2000" b="1" i="0" u="none" strike="noStrike" kern="1200" cap="none" spc="0" normalizeH="0" baseline="0" noProof="0" dirty="0" smtClean="0">
                <a:ln>
                  <a:noFill/>
                </a:ln>
                <a:solidFill>
                  <a:srgbClr val="404040"/>
                </a:solidFill>
                <a:effectLst/>
                <a:uLnTx/>
                <a:uFillTx/>
                <a:latin typeface="Arial Narrow" pitchFamily="34" charset="0"/>
                <a:ea typeface="+mn-ea"/>
                <a:cs typeface="+mn-cs"/>
              </a:rPr>
              <a:t>Palermo, 26 Settembre 2025</a:t>
            </a:r>
            <a:endParaRPr kumimoji="0" lang="it-IT" sz="2000" b="1" i="0" u="none" strike="noStrike" kern="1200" cap="none" spc="0" normalizeH="0" baseline="0" noProof="0" dirty="0">
              <a:ln>
                <a:noFill/>
              </a:ln>
              <a:solidFill>
                <a:srgbClr val="404040"/>
              </a:solidFill>
              <a:effectLst/>
              <a:uLnTx/>
              <a:uFillTx/>
              <a:latin typeface="Arial Narrow" pitchFamily="34" charset="0"/>
              <a:ea typeface="+mn-ea"/>
              <a:cs typeface="+mn-cs"/>
            </a:endParaRPr>
          </a:p>
        </p:txBody>
      </p:sp>
      <p:sp>
        <p:nvSpPr>
          <p:cNvPr id="4" name="Rettangolo 3"/>
          <p:cNvSpPr/>
          <p:nvPr/>
        </p:nvSpPr>
        <p:spPr>
          <a:xfrm>
            <a:off x="6781800" y="4168015"/>
            <a:ext cx="5426075" cy="2039882"/>
          </a:xfrm>
          <a:prstGeom prst="rect">
            <a:avLst/>
          </a:prstGeom>
          <a:solidFill>
            <a:srgbClr val="5A13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44" name="Sottotitolo 2"/>
          <p:cNvSpPr txBox="1">
            <a:spLocks/>
          </p:cNvSpPr>
          <p:nvPr/>
        </p:nvSpPr>
        <p:spPr bwMode="auto">
          <a:xfrm>
            <a:off x="6915806" y="4291131"/>
            <a:ext cx="5165453" cy="1789919"/>
          </a:xfrm>
          <a:prstGeom prst="rect">
            <a:avLst/>
          </a:prstGeom>
          <a:solidFill>
            <a:schemeClr val="bg1"/>
          </a:solidFill>
          <a:ln w="19050">
            <a:noFill/>
            <a:miter lim="800000"/>
            <a:headEnd/>
            <a:tailEnd/>
          </a:ln>
        </p:spPr>
        <p:txBody>
          <a:bodyPr anchor="ctr" anchorCtr="0"/>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it-IT" sz="2800" b="1" i="0" u="none" strike="noStrike" kern="1200" cap="none" spc="0" normalizeH="0" baseline="0" noProof="0" dirty="0">
                <a:ln>
                  <a:noFill/>
                </a:ln>
                <a:solidFill>
                  <a:srgbClr val="5A1361"/>
                </a:solidFill>
                <a:effectLst/>
                <a:uLnTx/>
                <a:uFillTx/>
                <a:latin typeface="Arial" panose="020B0604020202020204" pitchFamily="34" charset="0"/>
                <a:ea typeface="+mn-ea"/>
                <a:cs typeface="Arial" panose="020B0604020202020204" pitchFamily="34" charset="0"/>
              </a:rPr>
              <a:t>Carla Di Stefano</a:t>
            </a:r>
          </a:p>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U.O.C. Chirurgia Generale e d’Urgenza, </a:t>
            </a:r>
            <a:r>
              <a:rPr kumimoji="0" lang="it-IT"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Bariatrica</a:t>
            </a: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 Metabolica </a:t>
            </a:r>
          </a:p>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it-IT"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Arnas</a:t>
            </a: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Garibaldi </a:t>
            </a:r>
            <a:r>
              <a:rPr kumimoji="0" 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Catania</a:t>
            </a:r>
          </a:p>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Direttore Luigi Piazza</a:t>
            </a:r>
            <a:endPar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1833757"/>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persona, interno&#10;&#10;Descrizione generata automaticamente">
            <a:extLst>
              <a:ext uri="{FF2B5EF4-FFF2-40B4-BE49-F238E27FC236}">
                <a16:creationId xmlns:a16="http://schemas.microsoft.com/office/drawing/2014/main" id="{9E7B3FFD-3F16-FB54-D7A0-680BDBA13B3C}"/>
              </a:ext>
            </a:extLst>
          </p:cNvPr>
          <p:cNvPicPr>
            <a:picLocks noChangeAspect="1"/>
          </p:cNvPicPr>
          <p:nvPr/>
        </p:nvPicPr>
        <p:blipFill rotWithShape="1">
          <a:blip r:embed="rId3">
            <a:extLst>
              <a:ext uri="{28A0092B-C50C-407E-A947-70E740481C1C}">
                <a14:useLocalDpi xmlns:a14="http://schemas.microsoft.com/office/drawing/2010/main" val="0"/>
              </a:ext>
            </a:extLst>
          </a:blip>
          <a:srcRect l="57409" t="19356" r="31935" b="1546"/>
          <a:stretch/>
        </p:blipFill>
        <p:spPr>
          <a:xfrm flipH="1">
            <a:off x="6945922" y="1126800"/>
            <a:ext cx="5246077" cy="4604400"/>
          </a:xfrm>
          <a:prstGeom prst="rect">
            <a:avLst/>
          </a:prstGeom>
        </p:spPr>
      </p:pic>
      <p:pic>
        <p:nvPicPr>
          <p:cNvPr id="3" name="Immagine 2" descr="Immagine che contiene persona, interno&#10;&#10;Descrizione generata automaticamente">
            <a:extLst>
              <a:ext uri="{FF2B5EF4-FFF2-40B4-BE49-F238E27FC236}">
                <a16:creationId xmlns:a16="http://schemas.microsoft.com/office/drawing/2014/main" id="{49130811-BE09-4969-2C71-20DD8DFD919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9356" r="31935" b="1546"/>
          <a:stretch/>
        </p:blipFill>
        <p:spPr>
          <a:xfrm>
            <a:off x="-17878" y="1126800"/>
            <a:ext cx="6963801" cy="4604400"/>
          </a:xfrm>
          <a:prstGeom prst="rect">
            <a:avLst/>
          </a:prstGeom>
        </p:spPr>
      </p:pic>
      <p:sp>
        <p:nvSpPr>
          <p:cNvPr id="9" name="Rettangolo 8">
            <a:extLst>
              <a:ext uri="{FF2B5EF4-FFF2-40B4-BE49-F238E27FC236}">
                <a16:creationId xmlns:a16="http://schemas.microsoft.com/office/drawing/2014/main" id="{9DB8221A-CC21-4D0C-A6D5-1408CFA83EBA}"/>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ttangolo 4">
            <a:extLst>
              <a:ext uri="{FF2B5EF4-FFF2-40B4-BE49-F238E27FC236}">
                <a16:creationId xmlns:a16="http://schemas.microsoft.com/office/drawing/2014/main" id="{2AE3AF6C-DBFE-F041-24E7-6078897218E0}"/>
              </a:ext>
            </a:extLst>
          </p:cNvPr>
          <p:cNvSpPr/>
          <p:nvPr/>
        </p:nvSpPr>
        <p:spPr>
          <a:xfrm>
            <a:off x="-17879" y="10368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ttangolo 1">
            <a:extLst>
              <a:ext uri="{FF2B5EF4-FFF2-40B4-BE49-F238E27FC236}">
                <a16:creationId xmlns:a16="http://schemas.microsoft.com/office/drawing/2014/main" id="{AB955FA1-3BA9-0865-9307-9C95F5618CED}"/>
              </a:ext>
            </a:extLst>
          </p:cNvPr>
          <p:cNvSpPr>
            <a:spLocks noChangeArrowheads="1"/>
          </p:cNvSpPr>
          <p:nvPr/>
        </p:nvSpPr>
        <p:spPr bwMode="auto">
          <a:xfrm>
            <a:off x="2769314" y="174241"/>
            <a:ext cx="9144000" cy="707886"/>
          </a:xfrm>
          <a:prstGeom prst="rect">
            <a:avLst/>
          </a:prstGeom>
          <a:noFill/>
          <a:ln w="9525">
            <a:noFill/>
            <a:miter lim="800000"/>
            <a:headEnd/>
            <a:tailEnd/>
          </a:ln>
        </p:spPr>
        <p:txBody>
          <a:bodyPr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kumimoji="0" lang="en-US" altLang="it-IT" sz="4000" b="1"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EASO</a:t>
            </a:r>
            <a:r>
              <a:rPr kumimoji="0" lang="en-US" altLang="it-IT" sz="4000" b="1" i="0" u="none" strike="noStrike" kern="1200" cap="none" spc="0" normalizeH="0" noProof="0" dirty="0" smtClean="0">
                <a:ln>
                  <a:noFill/>
                </a:ln>
                <a:solidFill>
                  <a:srgbClr val="633075"/>
                </a:solidFill>
                <a:effectLst/>
                <a:uLnTx/>
                <a:uFillTx/>
                <a:latin typeface="Arial Narrow" pitchFamily="34" charset="0"/>
                <a:ea typeface="+mn-ea"/>
                <a:cs typeface="Helvetica" pitchFamily="34" charset="0"/>
              </a:rPr>
              <a:t> POSITION STATEMENT </a:t>
            </a:r>
            <a:endParaRPr kumimoji="0" lang="en-US" altLang="it-IT" sz="4000" b="1"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sp>
        <p:nvSpPr>
          <p:cNvPr id="10" name="Rettangolo 9">
            <a:extLst>
              <a:ext uri="{FF2B5EF4-FFF2-40B4-BE49-F238E27FC236}">
                <a16:creationId xmlns:a16="http://schemas.microsoft.com/office/drawing/2014/main" id="{A8A401E2-8238-FC2F-327A-F2AC6E5A7693}"/>
              </a:ext>
            </a:extLst>
          </p:cNvPr>
          <p:cNvSpPr/>
          <p:nvPr/>
        </p:nvSpPr>
        <p:spPr>
          <a:xfrm>
            <a:off x="266701" y="1299473"/>
            <a:ext cx="11658598" cy="4079054"/>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Segnaposto contenuto 2">
            <a:extLst>
              <a:ext uri="{FF2B5EF4-FFF2-40B4-BE49-F238E27FC236}">
                <a16:creationId xmlns:a16="http://schemas.microsoft.com/office/drawing/2014/main" id="{E5C783F6-2F88-CC4F-EED0-DDE70D5B1E10}"/>
              </a:ext>
            </a:extLst>
          </p:cNvPr>
          <p:cNvSpPr txBox="1">
            <a:spLocks/>
          </p:cNvSpPr>
          <p:nvPr/>
        </p:nvSpPr>
        <p:spPr>
          <a:xfrm>
            <a:off x="635829" y="1683895"/>
            <a:ext cx="10902461" cy="12859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633075"/>
              </a:buClr>
              <a:buNone/>
              <a:defRPr/>
            </a:pPr>
            <a:r>
              <a:rPr lang="en-US" dirty="0">
                <a:solidFill>
                  <a:srgbClr val="E7E6E6">
                    <a:lumMod val="25000"/>
                  </a:srgbClr>
                </a:solidFill>
              </a:rPr>
              <a:t>A normal BMI (18.5–25 kg/m2) is associated with highest fertility rates and hence aiming towards a normal BMI is desirable for fecundity in women with overweight or </a:t>
            </a:r>
            <a:r>
              <a:rPr lang="en-US" dirty="0" smtClean="0">
                <a:solidFill>
                  <a:srgbClr val="E7E6E6">
                    <a:lumMod val="25000"/>
                  </a:srgbClr>
                </a:solidFill>
              </a:rPr>
              <a:t>obesity.</a:t>
            </a:r>
          </a:p>
          <a:p>
            <a:pPr marL="0" lvl="0" indent="0">
              <a:buClr>
                <a:srgbClr val="633075"/>
              </a:buClr>
              <a:buNone/>
              <a:defRPr/>
            </a:pPr>
            <a:endParaRPr lang="en-US" dirty="0" smtClean="0">
              <a:solidFill>
                <a:srgbClr val="E7E6E6">
                  <a:lumMod val="25000"/>
                </a:srgbClr>
              </a:solidFill>
            </a:endParaRPr>
          </a:p>
          <a:p>
            <a:pPr marL="0" lvl="0" indent="0">
              <a:buClr>
                <a:srgbClr val="633075"/>
              </a:buClr>
              <a:buNone/>
              <a:defRPr/>
            </a:pPr>
            <a:r>
              <a:rPr lang="en-US" dirty="0" smtClean="0">
                <a:solidFill>
                  <a:srgbClr val="E7E6E6">
                    <a:lumMod val="25000"/>
                  </a:srgbClr>
                </a:solidFill>
              </a:rPr>
              <a:t> </a:t>
            </a:r>
            <a:r>
              <a:rPr lang="en-US" dirty="0">
                <a:solidFill>
                  <a:srgbClr val="E7E6E6">
                    <a:lumMod val="25000"/>
                  </a:srgbClr>
                </a:solidFill>
              </a:rPr>
              <a:t>However, keeping a realistic target is more important for women desiring fertility. There is evidence to support </a:t>
            </a:r>
            <a:r>
              <a:rPr lang="en-US" b="1" dirty="0">
                <a:solidFill>
                  <a:srgbClr val="5A1361"/>
                </a:solidFill>
              </a:rPr>
              <a:t>a weight loss of 5–10% over 6 months </a:t>
            </a:r>
            <a:r>
              <a:rPr lang="en-US" dirty="0">
                <a:solidFill>
                  <a:srgbClr val="E7E6E6">
                    <a:lumMod val="25000"/>
                  </a:srgbClr>
                </a:solidFill>
              </a:rPr>
              <a:t>to help restore ovulation and pregnancy in 55–100% of the women</a:t>
            </a:r>
            <a:endParaRPr kumimoji="0" lang="en-US" b="0" i="0" u="none" strike="noStrike" kern="1200" cap="none" spc="0" normalizeH="0" baseline="0" noProof="0" dirty="0">
              <a:ln>
                <a:noFill/>
              </a:ln>
              <a:solidFill>
                <a:srgbClr val="E7E6E6">
                  <a:lumMod val="25000"/>
                </a:srgbClr>
              </a:solidFill>
              <a:effectLst/>
              <a:uLnTx/>
              <a:uFillTx/>
              <a:latin typeface="Calibri" panose="020F0502020204030204"/>
            </a:endParaRPr>
          </a:p>
        </p:txBody>
      </p:sp>
      <p:sp>
        <p:nvSpPr>
          <p:cNvPr id="6" name="Rettangolo 5"/>
          <p:cNvSpPr/>
          <p:nvPr/>
        </p:nvSpPr>
        <p:spPr>
          <a:xfrm>
            <a:off x="635829" y="5781655"/>
            <a:ext cx="11373291" cy="923330"/>
          </a:xfrm>
          <a:prstGeom prst="rect">
            <a:avLst/>
          </a:prstGeom>
        </p:spPr>
        <p:txBody>
          <a:bodyPr wrap="square">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Zhu L, Zhou B, Zhu X, Cheng F, Pan Y, Zhou Y, et al. </a:t>
            </a:r>
            <a:r>
              <a:rPr lang="en-US" altLang="it-IT" dirty="0">
                <a:solidFill>
                  <a:srgbClr val="909090"/>
                </a:solidFill>
                <a:latin typeface="Arial Narrow" panose="020B0606020202030204" pitchFamily="34" charset="0"/>
                <a:cs typeface="Arial" panose="020B0604020202020204" pitchFamily="34" charset="0"/>
              </a:rPr>
              <a:t>Association between body mass index and female infertility in the United States: data from national health and nutrition examination survey 2013- 2018. </a:t>
            </a:r>
            <a:r>
              <a:rPr lang="en-US" altLang="it-IT" dirty="0" err="1">
                <a:solidFill>
                  <a:srgbClr val="909090"/>
                </a:solidFill>
                <a:latin typeface="Arial Narrow" panose="020B0606020202030204" pitchFamily="34" charset="0"/>
                <a:cs typeface="Arial" panose="020B0604020202020204" pitchFamily="34" charset="0"/>
              </a:rPr>
              <a:t>Int</a:t>
            </a:r>
            <a:r>
              <a:rPr lang="en-US" altLang="it-IT" dirty="0">
                <a:solidFill>
                  <a:srgbClr val="909090"/>
                </a:solidFill>
                <a:latin typeface="Arial Narrow" panose="020B0606020202030204" pitchFamily="34" charset="0"/>
                <a:cs typeface="Arial" panose="020B0604020202020204" pitchFamily="34" charset="0"/>
              </a:rPr>
              <a:t> J Gen Med. 2022;15:1821–31. https://doi.org/10.2147/IJGM.S349874</a:t>
            </a:r>
            <a:endParaRPr lang="it-IT" dirty="0"/>
          </a:p>
        </p:txBody>
      </p:sp>
    </p:spTree>
    <p:extLst>
      <p:ext uri="{BB962C8B-B14F-4D97-AF65-F5344CB8AC3E}">
        <p14:creationId xmlns:p14="http://schemas.microsoft.com/office/powerpoint/2010/main" val="41115334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2EAD-06C6-4B3B-BB91-73F069E761F4}"/>
              </a:ext>
            </a:extLst>
          </p:cNvPr>
          <p:cNvSpPr>
            <a:spLocks noGrp="1"/>
          </p:cNvSpPr>
          <p:nvPr>
            <p:ph type="title"/>
          </p:nvPr>
        </p:nvSpPr>
        <p:spPr>
          <a:xfrm>
            <a:off x="782320" y="38399"/>
            <a:ext cx="11218879" cy="1619897"/>
          </a:xfrm>
        </p:spPr>
        <p:txBody>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lang="en-US" dirty="0"/>
              <a:t/>
            </a:r>
            <a:br>
              <a:rPr lang="en-US" dirty="0"/>
            </a:br>
            <a:r>
              <a:rPr kumimoji="0" lang="en-US" altLang="it-IT" sz="40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Effects of 5% weight loss on clinical outcomes </a:t>
            </a:r>
            <a:r>
              <a:rPr kumimoji="0" lang="it-IT" altLang="it-IT" sz="40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t/>
            </a:r>
            <a:br>
              <a:rPr kumimoji="0" lang="it-IT" altLang="it-IT" sz="4000" b="0" i="0" u="none" strike="noStrike" kern="1200" cap="none" spc="0" normalizeH="0" baseline="0" noProof="0" dirty="0" smtClean="0">
                <a:ln>
                  <a:noFill/>
                </a:ln>
                <a:solidFill>
                  <a:srgbClr val="633075"/>
                </a:solidFill>
                <a:effectLst/>
                <a:uLnTx/>
                <a:uFillTx/>
                <a:latin typeface="Arial Narrow" pitchFamily="34" charset="0"/>
                <a:ea typeface="+mn-ea"/>
                <a:cs typeface="Helvetica" pitchFamily="34" charset="0"/>
              </a:rPr>
            </a:br>
            <a:endParaRPr lang="en-GB" sz="1800" b="1" dirty="0">
              <a:solidFill>
                <a:srgbClr val="7030A0"/>
              </a:solidFill>
            </a:endParaRPr>
          </a:p>
        </p:txBody>
      </p:sp>
      <p:sp>
        <p:nvSpPr>
          <p:cNvPr id="6" name="Text Placeholder 5">
            <a:extLst>
              <a:ext uri="{FF2B5EF4-FFF2-40B4-BE49-F238E27FC236}">
                <a16:creationId xmlns:a16="http://schemas.microsoft.com/office/drawing/2014/main" id="{361DB2CA-9B88-4D23-9877-893839BFB8FB}"/>
              </a:ext>
            </a:extLst>
          </p:cNvPr>
          <p:cNvSpPr>
            <a:spLocks noGrp="1"/>
          </p:cNvSpPr>
          <p:nvPr>
            <p:ph type="body" sz="quarter" idx="13"/>
          </p:nvPr>
        </p:nvSpPr>
        <p:spPr>
          <a:xfrm>
            <a:off x="3340399" y="1485600"/>
            <a:ext cx="8652000" cy="324000"/>
          </a:xfrm>
        </p:spPr>
        <p:txBody>
          <a:bodyPr/>
          <a:lstStyle/>
          <a:p>
            <a:pPr algn="r"/>
            <a:r>
              <a:rPr lang="en-US" dirty="0"/>
              <a:t>*</a:t>
            </a:r>
            <a:r>
              <a:rPr lang="en-US" sz="1000" dirty="0"/>
              <a:t>A parallel reduction in ovarian volume and in the number of follicles was observed in patients who lost weight.</a:t>
            </a:r>
            <a:br>
              <a:rPr lang="en-US" sz="1000" dirty="0"/>
            </a:br>
            <a:r>
              <a:rPr lang="en-US" sz="1000" dirty="0"/>
              <a:t>PCOS, polycystic ovary syndrome.</a:t>
            </a:r>
            <a:r>
              <a:rPr lang="en-GB" sz="1000" dirty="0"/>
              <a:t/>
            </a:r>
            <a:br>
              <a:rPr lang="en-GB" sz="1000" dirty="0"/>
            </a:br>
            <a:r>
              <a:rPr lang="en-GB" sz="1000" dirty="0" err="1" smtClean="0"/>
              <a:t>Crosignani</a:t>
            </a:r>
            <a:r>
              <a:rPr lang="en-GB" sz="1000" dirty="0" smtClean="0"/>
              <a:t> </a:t>
            </a:r>
            <a:r>
              <a:rPr lang="en-GB" sz="1000" dirty="0"/>
              <a:t>PG et al. Human Reproduction 2003;18(9):1928-32</a:t>
            </a:r>
            <a:endParaRPr lang="en-GB" dirty="0"/>
          </a:p>
        </p:txBody>
      </p:sp>
      <p:sp>
        <p:nvSpPr>
          <p:cNvPr id="87" name="Rectangle 86">
            <a:extLst>
              <a:ext uri="{FF2B5EF4-FFF2-40B4-BE49-F238E27FC236}">
                <a16:creationId xmlns:a16="http://schemas.microsoft.com/office/drawing/2014/main" id="{5668CD21-52F3-4DF1-BFE0-D2C2D74430C1}"/>
              </a:ext>
            </a:extLst>
          </p:cNvPr>
          <p:cNvSpPr/>
          <p:nvPr/>
        </p:nvSpPr>
        <p:spPr>
          <a:xfrm flipH="1">
            <a:off x="-61746" y="2461020"/>
            <a:ext cx="4779406" cy="683566"/>
          </a:xfrm>
          <a:prstGeom prst="rect">
            <a:avLst/>
          </a:prstGeom>
          <a:solidFill>
            <a:srgbClr val="F5F3F2">
              <a:alpha val="43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648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965"/>
                </a:solidFill>
                <a:effectLst/>
                <a:uLnTx/>
                <a:uFillTx/>
                <a:latin typeface="Apis For Office"/>
                <a:ea typeface="+mn-ea"/>
                <a:cs typeface="+mn-cs"/>
              </a:rPr>
              <a:t>Reduction in ovarian volume</a:t>
            </a:r>
          </a:p>
        </p:txBody>
      </p:sp>
      <p:sp>
        <p:nvSpPr>
          <p:cNvPr id="88" name="Rectangle 87">
            <a:extLst>
              <a:ext uri="{FF2B5EF4-FFF2-40B4-BE49-F238E27FC236}">
                <a16:creationId xmlns:a16="http://schemas.microsoft.com/office/drawing/2014/main" id="{74B65240-A11E-47E2-A690-1B80DB03D818}"/>
              </a:ext>
            </a:extLst>
          </p:cNvPr>
          <p:cNvSpPr/>
          <p:nvPr/>
        </p:nvSpPr>
        <p:spPr>
          <a:xfrm flipH="1">
            <a:off x="0" y="3831883"/>
            <a:ext cx="4149828" cy="683566"/>
          </a:xfrm>
          <a:prstGeom prst="rect">
            <a:avLst/>
          </a:prstGeom>
          <a:solidFill>
            <a:srgbClr val="E9EBED">
              <a:alpha val="46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648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965"/>
                </a:solidFill>
                <a:effectLst/>
                <a:uLnTx/>
                <a:uFillTx/>
                <a:latin typeface="Apis For Office"/>
                <a:ea typeface="+mn-ea"/>
                <a:cs typeface="+mn-cs"/>
              </a:rPr>
              <a:t>Reduction in number of microfollicles to</a:t>
            </a:r>
          </a:p>
        </p:txBody>
      </p:sp>
      <p:sp>
        <p:nvSpPr>
          <p:cNvPr id="89" name="Rectangle 88">
            <a:extLst>
              <a:ext uri="{FF2B5EF4-FFF2-40B4-BE49-F238E27FC236}">
                <a16:creationId xmlns:a16="http://schemas.microsoft.com/office/drawing/2014/main" id="{A0F86035-10C0-468D-96DF-BF2DDF60DBFB}"/>
              </a:ext>
            </a:extLst>
          </p:cNvPr>
          <p:cNvSpPr/>
          <p:nvPr/>
        </p:nvSpPr>
        <p:spPr>
          <a:xfrm flipH="1">
            <a:off x="-61749" y="5202746"/>
            <a:ext cx="4779407" cy="683566"/>
          </a:xfrm>
          <a:prstGeom prst="rect">
            <a:avLst/>
          </a:prstGeom>
          <a:solidFill>
            <a:schemeClr val="accent3">
              <a:lumMod val="20000"/>
              <a:lumOff val="80000"/>
              <a:alpha val="46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648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965"/>
                </a:solidFill>
                <a:effectLst/>
                <a:uLnTx/>
                <a:uFillTx/>
                <a:latin typeface="Apis For Office"/>
                <a:ea typeface="+mn-ea"/>
                <a:cs typeface="+mn-cs"/>
              </a:rPr>
              <a:t>improvement </a:t>
            </a:r>
            <a:br>
              <a:rPr kumimoji="0" lang="en-US" sz="1600" b="0" i="0" u="none" strike="noStrike" kern="1200" cap="none" spc="0" normalizeH="0" baseline="0" noProof="0">
                <a:ln>
                  <a:noFill/>
                </a:ln>
                <a:solidFill>
                  <a:srgbClr val="001965"/>
                </a:solidFill>
                <a:effectLst/>
                <a:uLnTx/>
                <a:uFillTx/>
                <a:latin typeface="Apis For Office"/>
                <a:ea typeface="+mn-ea"/>
                <a:cs typeface="+mn-cs"/>
              </a:rPr>
            </a:br>
            <a:r>
              <a:rPr kumimoji="0" lang="en-US" sz="1600" b="0" i="0" u="none" strike="noStrike" kern="1200" cap="none" spc="0" normalizeH="0" baseline="0" noProof="0">
                <a:ln>
                  <a:noFill/>
                </a:ln>
                <a:solidFill>
                  <a:srgbClr val="001965"/>
                </a:solidFill>
                <a:effectLst/>
                <a:uLnTx/>
                <a:uFillTx/>
                <a:latin typeface="Apis For Office"/>
                <a:ea typeface="+mn-ea"/>
                <a:cs typeface="+mn-cs"/>
              </a:rPr>
              <a:t>in live birth</a:t>
            </a:r>
          </a:p>
        </p:txBody>
      </p:sp>
      <p:sp>
        <p:nvSpPr>
          <p:cNvPr id="84" name="Rectangle 83">
            <a:extLst>
              <a:ext uri="{FF2B5EF4-FFF2-40B4-BE49-F238E27FC236}">
                <a16:creationId xmlns:a16="http://schemas.microsoft.com/office/drawing/2014/main" id="{E2E4F42E-0041-4E96-9CDA-37CEED851AA7}"/>
              </a:ext>
            </a:extLst>
          </p:cNvPr>
          <p:cNvSpPr/>
          <p:nvPr/>
        </p:nvSpPr>
        <p:spPr>
          <a:xfrm>
            <a:off x="7399343" y="2461020"/>
            <a:ext cx="4792657" cy="683566"/>
          </a:xfrm>
          <a:prstGeom prst="rect">
            <a:avLst/>
          </a:prstGeom>
          <a:solidFill>
            <a:schemeClr val="accent5">
              <a:lumMod val="20000"/>
              <a:lumOff val="80000"/>
              <a:alpha val="46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08000" tIns="36000" rIns="648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965"/>
                </a:solidFill>
                <a:effectLst/>
                <a:uLnTx/>
                <a:uFillTx/>
                <a:latin typeface="Apis For Office"/>
                <a:ea typeface="+mn-ea"/>
                <a:cs typeface="+mn-cs"/>
              </a:rPr>
              <a:t>improvement </a:t>
            </a:r>
            <a:br>
              <a:rPr kumimoji="0" lang="en-US" sz="1600" b="0" i="0" u="none" strike="noStrike" kern="1200" cap="none" spc="0" normalizeH="0" baseline="0" noProof="0">
                <a:ln>
                  <a:noFill/>
                </a:ln>
                <a:solidFill>
                  <a:srgbClr val="001965"/>
                </a:solidFill>
                <a:effectLst/>
                <a:uLnTx/>
                <a:uFillTx/>
                <a:latin typeface="Apis For Office"/>
                <a:ea typeface="+mn-ea"/>
                <a:cs typeface="+mn-cs"/>
              </a:rPr>
            </a:br>
            <a:r>
              <a:rPr kumimoji="0" lang="en-US" sz="1600" b="0" i="0" u="none" strike="noStrike" kern="1200" cap="none" spc="0" normalizeH="0" baseline="0" noProof="0">
                <a:ln>
                  <a:noFill/>
                </a:ln>
                <a:solidFill>
                  <a:srgbClr val="001965"/>
                </a:solidFill>
                <a:effectLst/>
                <a:uLnTx/>
                <a:uFillTx/>
                <a:latin typeface="Apis For Office"/>
                <a:ea typeface="+mn-ea"/>
                <a:cs typeface="+mn-cs"/>
              </a:rPr>
              <a:t>in regular cycles</a:t>
            </a:r>
          </a:p>
        </p:txBody>
      </p:sp>
      <p:sp>
        <p:nvSpPr>
          <p:cNvPr id="85" name="Rectangle 84">
            <a:extLst>
              <a:ext uri="{FF2B5EF4-FFF2-40B4-BE49-F238E27FC236}">
                <a16:creationId xmlns:a16="http://schemas.microsoft.com/office/drawing/2014/main" id="{AE95A68D-2691-4444-BF46-03BF56D56956}"/>
              </a:ext>
            </a:extLst>
          </p:cNvPr>
          <p:cNvSpPr/>
          <p:nvPr/>
        </p:nvSpPr>
        <p:spPr>
          <a:xfrm>
            <a:off x="7967175" y="3831883"/>
            <a:ext cx="4224825" cy="683566"/>
          </a:xfrm>
          <a:prstGeom prst="rect">
            <a:avLst/>
          </a:prstGeom>
          <a:solidFill>
            <a:schemeClr val="accent1">
              <a:lumMod val="10000"/>
              <a:lumOff val="90000"/>
              <a:alpha val="46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008000" tIns="36000" rIns="648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965"/>
                </a:solidFill>
                <a:effectLst/>
                <a:uLnTx/>
                <a:uFillTx/>
                <a:latin typeface="Apis For Office"/>
                <a:ea typeface="+mn-ea"/>
                <a:cs typeface="+mn-cs"/>
              </a:rPr>
              <a:t>improvement in </a:t>
            </a:r>
            <a:br>
              <a:rPr kumimoji="0" lang="en-US" sz="1600" b="0" i="0" u="none" strike="noStrike" kern="1200" cap="none" spc="0" normalizeH="0" baseline="0" noProof="0">
                <a:ln>
                  <a:noFill/>
                </a:ln>
                <a:solidFill>
                  <a:srgbClr val="001965"/>
                </a:solidFill>
                <a:effectLst/>
                <a:uLnTx/>
                <a:uFillTx/>
                <a:latin typeface="Apis For Office"/>
                <a:ea typeface="+mn-ea"/>
                <a:cs typeface="+mn-cs"/>
              </a:rPr>
            </a:br>
            <a:r>
              <a:rPr kumimoji="0" lang="en-US" sz="1600" b="0" i="0" u="none" strike="noStrike" kern="1200" cap="none" spc="0" normalizeH="0" baseline="0" noProof="0">
                <a:ln>
                  <a:noFill/>
                </a:ln>
                <a:solidFill>
                  <a:srgbClr val="001965"/>
                </a:solidFill>
                <a:effectLst/>
                <a:uLnTx/>
                <a:uFillTx/>
                <a:latin typeface="Apis For Office"/>
                <a:ea typeface="+mn-ea"/>
                <a:cs typeface="+mn-cs"/>
              </a:rPr>
              <a:t>spontaneous ovulation</a:t>
            </a:r>
          </a:p>
        </p:txBody>
      </p:sp>
      <p:sp>
        <p:nvSpPr>
          <p:cNvPr id="86" name="Rectangle 85">
            <a:extLst>
              <a:ext uri="{FF2B5EF4-FFF2-40B4-BE49-F238E27FC236}">
                <a16:creationId xmlns:a16="http://schemas.microsoft.com/office/drawing/2014/main" id="{3D36A75A-B5DA-441F-B962-331A8C272D9D}"/>
              </a:ext>
            </a:extLst>
          </p:cNvPr>
          <p:cNvSpPr/>
          <p:nvPr/>
        </p:nvSpPr>
        <p:spPr>
          <a:xfrm>
            <a:off x="7399343" y="5202746"/>
            <a:ext cx="4792657" cy="683566"/>
          </a:xfrm>
          <a:prstGeom prst="rect">
            <a:avLst/>
          </a:prstGeom>
          <a:solidFill>
            <a:schemeClr val="accent4">
              <a:lumMod val="20000"/>
              <a:lumOff val="80000"/>
              <a:alpha val="46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648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965"/>
                </a:solidFill>
                <a:effectLst/>
                <a:uLnTx/>
                <a:uFillTx/>
                <a:latin typeface="Apis For Office"/>
                <a:ea typeface="+mn-ea"/>
                <a:cs typeface="+mn-cs"/>
              </a:rPr>
              <a:t>improvement </a:t>
            </a:r>
            <a:br>
              <a:rPr kumimoji="0" lang="en-US" sz="1600" b="0" i="0" u="none" strike="noStrike" kern="1200" cap="none" spc="0" normalizeH="0" baseline="0" noProof="0">
                <a:ln>
                  <a:noFill/>
                </a:ln>
                <a:solidFill>
                  <a:srgbClr val="001965"/>
                </a:solidFill>
                <a:effectLst/>
                <a:uLnTx/>
                <a:uFillTx/>
                <a:latin typeface="Apis For Office"/>
                <a:ea typeface="+mn-ea"/>
                <a:cs typeface="+mn-cs"/>
              </a:rPr>
            </a:br>
            <a:r>
              <a:rPr kumimoji="0" lang="en-US" sz="1600" b="0" i="0" u="none" strike="noStrike" kern="1200" cap="none" spc="0" normalizeH="0" baseline="0" noProof="0">
                <a:ln>
                  <a:noFill/>
                </a:ln>
                <a:solidFill>
                  <a:srgbClr val="001965"/>
                </a:solidFill>
                <a:effectLst/>
                <a:uLnTx/>
                <a:uFillTx/>
                <a:latin typeface="Apis For Office"/>
                <a:ea typeface="+mn-ea"/>
                <a:cs typeface="+mn-cs"/>
              </a:rPr>
              <a:t>in pregnancy</a:t>
            </a:r>
          </a:p>
        </p:txBody>
      </p:sp>
      <p:sp>
        <p:nvSpPr>
          <p:cNvPr id="36" name="Freeform: Shape 35">
            <a:extLst>
              <a:ext uri="{FF2B5EF4-FFF2-40B4-BE49-F238E27FC236}">
                <a16:creationId xmlns:a16="http://schemas.microsoft.com/office/drawing/2014/main" id="{904561D0-10A6-472E-AB93-A825142BC25D}"/>
              </a:ext>
            </a:extLst>
          </p:cNvPr>
          <p:cNvSpPr/>
          <p:nvPr/>
        </p:nvSpPr>
        <p:spPr>
          <a:xfrm>
            <a:off x="6859063" y="2216111"/>
            <a:ext cx="1140602" cy="1140602"/>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D8EA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95415" tIns="195415" rIns="195415" bIns="19541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001965"/>
                </a:solidFill>
                <a:effectLst/>
                <a:uLnTx/>
                <a:uFillTx/>
                <a:latin typeface="Apis For Office"/>
                <a:ea typeface="+mn-ea"/>
                <a:cs typeface="+mn-cs"/>
              </a:rPr>
              <a:t>56%</a:t>
            </a:r>
            <a:endParaRPr kumimoji="0" lang="en-GB" sz="28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37" name="Freeform: Shape 36">
            <a:extLst>
              <a:ext uri="{FF2B5EF4-FFF2-40B4-BE49-F238E27FC236}">
                <a16:creationId xmlns:a16="http://schemas.microsoft.com/office/drawing/2014/main" id="{FFC0E19C-C36A-49AE-A332-B384D6E9EF3A}"/>
              </a:ext>
            </a:extLst>
          </p:cNvPr>
          <p:cNvSpPr/>
          <p:nvPr/>
        </p:nvSpPr>
        <p:spPr>
          <a:xfrm>
            <a:off x="7426894" y="3586974"/>
            <a:ext cx="1140602" cy="1140602"/>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chemeClr val="accent1">
              <a:lumMod val="10000"/>
              <a:lumOff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95415" tIns="195415" rIns="195415" bIns="19541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001965"/>
                </a:solidFill>
                <a:effectLst/>
                <a:uLnTx/>
                <a:uFillTx/>
                <a:latin typeface="Apis For Office"/>
                <a:ea typeface="+mn-ea"/>
                <a:cs typeface="+mn-cs"/>
              </a:rPr>
              <a:t>48%</a:t>
            </a:r>
            <a:endParaRPr kumimoji="0" lang="en-GB" sz="28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38" name="Freeform: Shape 37">
            <a:extLst>
              <a:ext uri="{FF2B5EF4-FFF2-40B4-BE49-F238E27FC236}">
                <a16:creationId xmlns:a16="http://schemas.microsoft.com/office/drawing/2014/main" id="{82E2055B-BE16-49F9-9367-DDDB2ACE30F3}"/>
              </a:ext>
            </a:extLst>
          </p:cNvPr>
          <p:cNvSpPr/>
          <p:nvPr/>
        </p:nvSpPr>
        <p:spPr>
          <a:xfrm>
            <a:off x="6859063" y="4957837"/>
            <a:ext cx="1140602" cy="1140602"/>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chemeClr val="accent4">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95415" tIns="195415" rIns="195415" bIns="19541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001965"/>
                </a:solidFill>
                <a:effectLst/>
                <a:uLnTx/>
                <a:uFillTx/>
                <a:latin typeface="Apis For Office"/>
                <a:ea typeface="+mn-ea"/>
                <a:cs typeface="+mn-cs"/>
              </a:rPr>
              <a:t>32%</a:t>
            </a:r>
            <a:endParaRPr kumimoji="0" lang="en-GB" sz="28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39" name="Freeform: Shape 38">
            <a:extLst>
              <a:ext uri="{FF2B5EF4-FFF2-40B4-BE49-F238E27FC236}">
                <a16:creationId xmlns:a16="http://schemas.microsoft.com/office/drawing/2014/main" id="{B9271F2F-598F-4D1F-BC58-3B02FF56A627}"/>
              </a:ext>
            </a:extLst>
          </p:cNvPr>
          <p:cNvSpPr/>
          <p:nvPr/>
        </p:nvSpPr>
        <p:spPr>
          <a:xfrm>
            <a:off x="4117337" y="4957837"/>
            <a:ext cx="1140602" cy="1140602"/>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12560" tIns="212560" rIns="212560" bIns="21256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001965"/>
                </a:solidFill>
                <a:effectLst/>
                <a:uLnTx/>
                <a:uFillTx/>
                <a:latin typeface="Apis For Office"/>
                <a:ea typeface="+mn-ea"/>
                <a:cs typeface="+mn-cs"/>
              </a:rPr>
              <a:t>25%</a:t>
            </a:r>
            <a:endParaRPr kumimoji="0" lang="en-GB" sz="28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40" name="Freeform: Shape 39">
            <a:extLst>
              <a:ext uri="{FF2B5EF4-FFF2-40B4-BE49-F238E27FC236}">
                <a16:creationId xmlns:a16="http://schemas.microsoft.com/office/drawing/2014/main" id="{715091D7-AA68-4D69-8D35-06AADD36F0C3}"/>
              </a:ext>
            </a:extLst>
          </p:cNvPr>
          <p:cNvSpPr/>
          <p:nvPr/>
        </p:nvSpPr>
        <p:spPr>
          <a:xfrm>
            <a:off x="3549508" y="3586974"/>
            <a:ext cx="1140602" cy="1140602"/>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E9EBE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12560" tIns="212560" rIns="212560" bIns="21256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001965"/>
                </a:solidFill>
                <a:effectLst/>
                <a:uLnTx/>
                <a:uFillTx/>
                <a:latin typeface="Apis For Office"/>
                <a:ea typeface="+mn-ea"/>
                <a:cs typeface="+mn-cs"/>
              </a:rPr>
              <a:t>19.9*</a:t>
            </a:r>
            <a:endParaRPr kumimoji="0" lang="en-GB" sz="28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41" name="Freeform: Shape 40">
            <a:extLst>
              <a:ext uri="{FF2B5EF4-FFF2-40B4-BE49-F238E27FC236}">
                <a16:creationId xmlns:a16="http://schemas.microsoft.com/office/drawing/2014/main" id="{BA352145-0E7B-4D8B-AFAD-08EDC7821D2A}"/>
              </a:ext>
            </a:extLst>
          </p:cNvPr>
          <p:cNvSpPr/>
          <p:nvPr/>
        </p:nvSpPr>
        <p:spPr>
          <a:xfrm rot="18900000">
            <a:off x="6430180" y="3251315"/>
            <a:ext cx="1035781" cy="32782"/>
          </a:xfrm>
          <a:custGeom>
            <a:avLst/>
            <a:gdLst>
              <a:gd name="connsiteX0" fmla="*/ 0 w 860862"/>
              <a:gd name="connsiteY0" fmla="*/ 13623 h 27246"/>
              <a:gd name="connsiteX1" fmla="*/ 860862 w 860862"/>
              <a:gd name="connsiteY1" fmla="*/ 13623 h 27246"/>
            </a:gdLst>
            <a:ahLst/>
            <a:cxnLst>
              <a:cxn ang="0">
                <a:pos x="connsiteX0" y="connsiteY0"/>
              </a:cxn>
              <a:cxn ang="0">
                <a:pos x="connsiteX1" y="connsiteY1"/>
              </a:cxn>
            </a:cxnLst>
            <a:rect l="l" t="t" r="r" b="b"/>
            <a:pathLst>
              <a:path w="860862" h="27246">
                <a:moveTo>
                  <a:pt x="0" y="13623"/>
                </a:moveTo>
                <a:lnTo>
                  <a:pt x="860862" y="13623"/>
                </a:lnTo>
              </a:path>
            </a:pathLst>
          </a:custGeom>
          <a:noFill/>
          <a:ln>
            <a:solidFill>
              <a:srgbClr val="D8EAF8"/>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609" tIns="-7898" rIns="421609" bIns="-790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pis For Office"/>
              <a:ea typeface="+mn-ea"/>
              <a:cs typeface="+mn-cs"/>
            </a:endParaRPr>
          </a:p>
        </p:txBody>
      </p:sp>
      <p:sp>
        <p:nvSpPr>
          <p:cNvPr id="42" name="Freeform: Shape 41">
            <a:extLst>
              <a:ext uri="{FF2B5EF4-FFF2-40B4-BE49-F238E27FC236}">
                <a16:creationId xmlns:a16="http://schemas.microsoft.com/office/drawing/2014/main" id="{5FB6AF41-FF17-4E7C-9463-4517A78E037D}"/>
              </a:ext>
            </a:extLst>
          </p:cNvPr>
          <p:cNvSpPr/>
          <p:nvPr/>
        </p:nvSpPr>
        <p:spPr>
          <a:xfrm>
            <a:off x="6798654" y="4136468"/>
            <a:ext cx="828175" cy="42385"/>
          </a:xfrm>
          <a:custGeom>
            <a:avLst/>
            <a:gdLst>
              <a:gd name="connsiteX0" fmla="*/ 0 w 860862"/>
              <a:gd name="connsiteY0" fmla="*/ 13623 h 27246"/>
              <a:gd name="connsiteX1" fmla="*/ 860862 w 860862"/>
              <a:gd name="connsiteY1" fmla="*/ 13623 h 27246"/>
            </a:gdLst>
            <a:ahLst/>
            <a:cxnLst>
              <a:cxn ang="0">
                <a:pos x="connsiteX0" y="connsiteY0"/>
              </a:cxn>
              <a:cxn ang="0">
                <a:pos x="connsiteX1" y="connsiteY1"/>
              </a:cxn>
            </a:cxnLst>
            <a:rect l="l" t="t" r="r" b="b"/>
            <a:pathLst>
              <a:path w="860862" h="27246">
                <a:moveTo>
                  <a:pt x="0" y="13623"/>
                </a:moveTo>
                <a:lnTo>
                  <a:pt x="860862" y="13623"/>
                </a:lnTo>
              </a:path>
            </a:pathLst>
          </a:custGeom>
          <a:noFill/>
          <a:ln>
            <a:solidFill>
              <a:schemeClr val="accent1">
                <a:lumMod val="10000"/>
                <a:lumOff val="9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609" tIns="-7899" rIns="421610" bIns="-789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pis For Office"/>
              <a:ea typeface="+mn-ea"/>
              <a:cs typeface="+mn-cs"/>
            </a:endParaRPr>
          </a:p>
        </p:txBody>
      </p:sp>
      <p:sp>
        <p:nvSpPr>
          <p:cNvPr id="43" name="Freeform: Shape 42">
            <a:extLst>
              <a:ext uri="{FF2B5EF4-FFF2-40B4-BE49-F238E27FC236}">
                <a16:creationId xmlns:a16="http://schemas.microsoft.com/office/drawing/2014/main" id="{00655C8D-7B79-41AE-9F42-A400CB4AB0DB}"/>
              </a:ext>
            </a:extLst>
          </p:cNvPr>
          <p:cNvSpPr/>
          <p:nvPr/>
        </p:nvSpPr>
        <p:spPr>
          <a:xfrm rot="2700000">
            <a:off x="6430181" y="5030453"/>
            <a:ext cx="1035781" cy="32783"/>
          </a:xfrm>
          <a:custGeom>
            <a:avLst/>
            <a:gdLst>
              <a:gd name="connsiteX0" fmla="*/ 0 w 860862"/>
              <a:gd name="connsiteY0" fmla="*/ 13623 h 27246"/>
              <a:gd name="connsiteX1" fmla="*/ 860862 w 860862"/>
              <a:gd name="connsiteY1" fmla="*/ 13623 h 27246"/>
            </a:gdLst>
            <a:ahLst/>
            <a:cxnLst>
              <a:cxn ang="0">
                <a:pos x="connsiteX0" y="connsiteY0"/>
              </a:cxn>
              <a:cxn ang="0">
                <a:pos x="connsiteX1" y="connsiteY1"/>
              </a:cxn>
            </a:cxnLst>
            <a:rect l="l" t="t" r="r" b="b"/>
            <a:pathLst>
              <a:path w="860862" h="27246">
                <a:moveTo>
                  <a:pt x="0" y="13623"/>
                </a:moveTo>
                <a:lnTo>
                  <a:pt x="860862" y="13623"/>
                </a:lnTo>
              </a:path>
            </a:pathLst>
          </a:custGeom>
          <a:noFill/>
          <a:ln>
            <a:solidFill>
              <a:srgbClr val="FCEDF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609" tIns="-7900" rIns="421609" bIns="-789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pis For Office"/>
              <a:ea typeface="+mn-ea"/>
              <a:cs typeface="+mn-cs"/>
            </a:endParaRPr>
          </a:p>
        </p:txBody>
      </p:sp>
      <p:sp>
        <p:nvSpPr>
          <p:cNvPr id="52" name="Freeform: Shape 51">
            <a:extLst>
              <a:ext uri="{FF2B5EF4-FFF2-40B4-BE49-F238E27FC236}">
                <a16:creationId xmlns:a16="http://schemas.microsoft.com/office/drawing/2014/main" id="{DD9F0D2D-8BB7-4DA2-AACD-985A4B40C115}"/>
              </a:ext>
            </a:extLst>
          </p:cNvPr>
          <p:cNvSpPr/>
          <p:nvPr/>
        </p:nvSpPr>
        <p:spPr>
          <a:xfrm rot="18900000" flipV="1">
            <a:off x="4859013" y="4922039"/>
            <a:ext cx="817894" cy="42385"/>
          </a:xfrm>
          <a:custGeom>
            <a:avLst/>
            <a:gdLst>
              <a:gd name="connsiteX0" fmla="*/ 0 w 860862"/>
              <a:gd name="connsiteY0" fmla="*/ 13623 h 27246"/>
              <a:gd name="connsiteX1" fmla="*/ 860862 w 860862"/>
              <a:gd name="connsiteY1" fmla="*/ 13623 h 27246"/>
            </a:gdLst>
            <a:ahLst/>
            <a:cxnLst>
              <a:cxn ang="0">
                <a:pos x="connsiteX0" y="connsiteY0"/>
              </a:cxn>
              <a:cxn ang="0">
                <a:pos x="connsiteX1" y="connsiteY1"/>
              </a:cxn>
            </a:cxnLst>
            <a:rect l="l" t="t" r="r" b="b"/>
            <a:pathLst>
              <a:path w="860862" h="27246">
                <a:moveTo>
                  <a:pt x="860862" y="13623"/>
                </a:moveTo>
                <a:lnTo>
                  <a:pt x="0" y="13623"/>
                </a:lnTo>
              </a:path>
            </a:pathLst>
          </a:custGeom>
          <a:noFill/>
          <a:ln>
            <a:solidFill>
              <a:schemeClr val="accent3">
                <a:lumMod val="20000"/>
                <a:lumOff val="8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608" tIns="-7899" rIns="421611" bIns="-789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pis For Office"/>
              <a:ea typeface="+mn-ea"/>
              <a:cs typeface="+mn-cs"/>
            </a:endParaRPr>
          </a:p>
        </p:txBody>
      </p:sp>
      <p:sp>
        <p:nvSpPr>
          <p:cNvPr id="53" name="Freeform: Shape 52">
            <a:extLst>
              <a:ext uri="{FF2B5EF4-FFF2-40B4-BE49-F238E27FC236}">
                <a16:creationId xmlns:a16="http://schemas.microsoft.com/office/drawing/2014/main" id="{B6D0E46B-813F-40AA-88E3-E80B1A2DCAD1}"/>
              </a:ext>
            </a:extLst>
          </p:cNvPr>
          <p:cNvSpPr/>
          <p:nvPr/>
        </p:nvSpPr>
        <p:spPr>
          <a:xfrm>
            <a:off x="4544676" y="4131281"/>
            <a:ext cx="780299" cy="42385"/>
          </a:xfrm>
          <a:custGeom>
            <a:avLst/>
            <a:gdLst>
              <a:gd name="connsiteX0" fmla="*/ 0 w 860862"/>
              <a:gd name="connsiteY0" fmla="*/ 13623 h 27246"/>
              <a:gd name="connsiteX1" fmla="*/ 860862 w 860862"/>
              <a:gd name="connsiteY1" fmla="*/ 13623 h 27246"/>
            </a:gdLst>
            <a:ahLst/>
            <a:cxnLst>
              <a:cxn ang="0">
                <a:pos x="connsiteX0" y="connsiteY0"/>
              </a:cxn>
              <a:cxn ang="0">
                <a:pos x="connsiteX1" y="connsiteY1"/>
              </a:cxn>
            </a:cxnLst>
            <a:rect l="l" t="t" r="r" b="b"/>
            <a:pathLst>
              <a:path w="860862" h="27246">
                <a:moveTo>
                  <a:pt x="860862" y="13623"/>
                </a:moveTo>
                <a:lnTo>
                  <a:pt x="0" y="13623"/>
                </a:lnTo>
              </a:path>
            </a:pathLst>
          </a:custGeom>
          <a:noFill/>
          <a:ln>
            <a:solidFill>
              <a:srgbClr val="E9EBED"/>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610" tIns="-7898" rIns="421610" bIns="-789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pis For Office"/>
              <a:ea typeface="+mn-ea"/>
              <a:cs typeface="+mn-cs"/>
            </a:endParaRPr>
          </a:p>
        </p:txBody>
      </p:sp>
      <p:sp>
        <p:nvSpPr>
          <p:cNvPr id="54" name="Freeform: Shape 53">
            <a:extLst>
              <a:ext uri="{FF2B5EF4-FFF2-40B4-BE49-F238E27FC236}">
                <a16:creationId xmlns:a16="http://schemas.microsoft.com/office/drawing/2014/main" id="{0FD75FD2-5465-435C-B395-F6F00B442102}"/>
              </a:ext>
            </a:extLst>
          </p:cNvPr>
          <p:cNvSpPr/>
          <p:nvPr/>
        </p:nvSpPr>
        <p:spPr>
          <a:xfrm rot="2700000">
            <a:off x="4651043" y="3251315"/>
            <a:ext cx="1035782" cy="32783"/>
          </a:xfrm>
          <a:custGeom>
            <a:avLst/>
            <a:gdLst>
              <a:gd name="connsiteX0" fmla="*/ 0 w 860862"/>
              <a:gd name="connsiteY0" fmla="*/ 13623 h 27246"/>
              <a:gd name="connsiteX1" fmla="*/ 860862 w 860862"/>
              <a:gd name="connsiteY1" fmla="*/ 13623 h 27246"/>
            </a:gdLst>
            <a:ahLst/>
            <a:cxnLst>
              <a:cxn ang="0">
                <a:pos x="connsiteX0" y="connsiteY0"/>
              </a:cxn>
              <a:cxn ang="0">
                <a:pos x="connsiteX1" y="connsiteY1"/>
              </a:cxn>
            </a:cxnLst>
            <a:rect l="l" t="t" r="r" b="b"/>
            <a:pathLst>
              <a:path w="860862" h="27246">
                <a:moveTo>
                  <a:pt x="860862" y="13623"/>
                </a:moveTo>
                <a:lnTo>
                  <a:pt x="0" y="13623"/>
                </a:lnTo>
              </a:path>
            </a:pathLst>
          </a:custGeom>
          <a:noFill/>
          <a:ln>
            <a:solidFill>
              <a:srgbClr val="F5F3F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609" tIns="-7898" rIns="421610" bIns="-790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GB" sz="500" b="0" i="0" u="none" strike="noStrike" kern="1200" cap="none" spc="0" normalizeH="0" baseline="0" noProof="0">
              <a:ln>
                <a:noFill/>
              </a:ln>
              <a:solidFill>
                <a:srgbClr val="000000">
                  <a:hueOff val="0"/>
                  <a:satOff val="0"/>
                  <a:lumOff val="0"/>
                  <a:alphaOff val="0"/>
                </a:srgbClr>
              </a:solidFill>
              <a:effectLst/>
              <a:uLnTx/>
              <a:uFillTx/>
              <a:latin typeface="Apis For Office"/>
              <a:ea typeface="+mn-ea"/>
              <a:cs typeface="+mn-cs"/>
            </a:endParaRPr>
          </a:p>
        </p:txBody>
      </p:sp>
      <p:sp>
        <p:nvSpPr>
          <p:cNvPr id="56" name="Freeform: Shape 55">
            <a:extLst>
              <a:ext uri="{FF2B5EF4-FFF2-40B4-BE49-F238E27FC236}">
                <a16:creationId xmlns:a16="http://schemas.microsoft.com/office/drawing/2014/main" id="{A6EC42B6-2ECF-4079-B1A3-B5E8FD957FDF}"/>
              </a:ext>
            </a:extLst>
          </p:cNvPr>
          <p:cNvSpPr/>
          <p:nvPr/>
        </p:nvSpPr>
        <p:spPr>
          <a:xfrm>
            <a:off x="4117337" y="2216111"/>
            <a:ext cx="1140602" cy="1140602"/>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F5F3F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12560" tIns="212560" rIns="212560" bIns="21256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001965"/>
                </a:solidFill>
                <a:effectLst/>
                <a:uLnTx/>
                <a:uFillTx/>
                <a:latin typeface="Apis For Office"/>
                <a:ea typeface="+mn-ea"/>
                <a:cs typeface="+mn-cs"/>
              </a:rPr>
              <a:t>18%</a:t>
            </a:r>
            <a:endParaRPr kumimoji="0" lang="en-GB" sz="28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57" name="Freeform 5">
            <a:extLst>
              <a:ext uri="{FF2B5EF4-FFF2-40B4-BE49-F238E27FC236}">
                <a16:creationId xmlns:a16="http://schemas.microsoft.com/office/drawing/2014/main" id="{5837CA0B-2251-4C5A-8890-37713A2D706A}"/>
              </a:ext>
            </a:extLst>
          </p:cNvPr>
          <p:cNvSpPr>
            <a:spLocks/>
          </p:cNvSpPr>
          <p:nvPr/>
        </p:nvSpPr>
        <p:spPr bwMode="auto">
          <a:xfrm rot="1226498">
            <a:off x="6303497" y="3327614"/>
            <a:ext cx="708461" cy="470504"/>
          </a:xfrm>
          <a:custGeom>
            <a:avLst/>
            <a:gdLst>
              <a:gd name="T0" fmla="*/ 0 w 8729"/>
              <a:gd name="T1" fmla="*/ 0 h 5798"/>
              <a:gd name="T2" fmla="*/ 8729 w 8729"/>
              <a:gd name="T3" fmla="*/ 3616 h 5798"/>
              <a:gd name="T4" fmla="*/ 6547 w 8729"/>
              <a:gd name="T5" fmla="*/ 5798 h 5798"/>
              <a:gd name="T6" fmla="*/ 0 w 8729"/>
              <a:gd name="T7" fmla="*/ 3086 h 5798"/>
              <a:gd name="T8" fmla="*/ 0 w 8729"/>
              <a:gd name="T9" fmla="*/ 0 h 5798"/>
            </a:gdLst>
            <a:ahLst/>
            <a:cxnLst>
              <a:cxn ang="0">
                <a:pos x="T0" y="T1"/>
              </a:cxn>
              <a:cxn ang="0">
                <a:pos x="T2" y="T3"/>
              </a:cxn>
              <a:cxn ang="0">
                <a:pos x="T4" y="T5"/>
              </a:cxn>
              <a:cxn ang="0">
                <a:pos x="T6" y="T7"/>
              </a:cxn>
              <a:cxn ang="0">
                <a:pos x="T8" y="T9"/>
              </a:cxn>
            </a:cxnLst>
            <a:rect l="0" t="0" r="r" b="b"/>
            <a:pathLst>
              <a:path w="8729" h="5798">
                <a:moveTo>
                  <a:pt x="0" y="0"/>
                </a:moveTo>
                <a:cubicBezTo>
                  <a:pt x="3274" y="0"/>
                  <a:pt x="6414" y="1301"/>
                  <a:pt x="8729" y="3616"/>
                </a:cubicBezTo>
                <a:lnTo>
                  <a:pt x="6547" y="5798"/>
                </a:lnTo>
                <a:cubicBezTo>
                  <a:pt x="4810" y="4061"/>
                  <a:pt x="2456" y="3086"/>
                  <a:pt x="0" y="3086"/>
                </a:cubicBezTo>
                <a:lnTo>
                  <a:pt x="0" y="0"/>
                </a:lnTo>
                <a:close/>
              </a:path>
            </a:pathLst>
          </a:custGeom>
          <a:solidFill>
            <a:srgbClr val="3B97DE"/>
          </a:solidFill>
          <a:ln w="889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8" name="Freeform 7">
            <a:extLst>
              <a:ext uri="{FF2B5EF4-FFF2-40B4-BE49-F238E27FC236}">
                <a16:creationId xmlns:a16="http://schemas.microsoft.com/office/drawing/2014/main" id="{DFE02E44-71A8-4238-BC2B-D77D6E1BF062}"/>
              </a:ext>
            </a:extLst>
          </p:cNvPr>
          <p:cNvSpPr>
            <a:spLocks/>
          </p:cNvSpPr>
          <p:nvPr/>
        </p:nvSpPr>
        <p:spPr bwMode="auto">
          <a:xfrm rot="1226498">
            <a:off x="6664853" y="3739057"/>
            <a:ext cx="470505" cy="708460"/>
          </a:xfrm>
          <a:custGeom>
            <a:avLst/>
            <a:gdLst>
              <a:gd name="T0" fmla="*/ 1091 w 2898"/>
              <a:gd name="T1" fmla="*/ 0 h 4364"/>
              <a:gd name="T2" fmla="*/ 2898 w 2898"/>
              <a:gd name="T3" fmla="*/ 4364 h 4364"/>
              <a:gd name="T4" fmla="*/ 1355 w 2898"/>
              <a:gd name="T5" fmla="*/ 4364 h 4364"/>
              <a:gd name="T6" fmla="*/ 0 w 2898"/>
              <a:gd name="T7" fmla="*/ 1091 h 4364"/>
              <a:gd name="T8" fmla="*/ 1091 w 2898"/>
              <a:gd name="T9" fmla="*/ 0 h 4364"/>
            </a:gdLst>
            <a:ahLst/>
            <a:cxnLst>
              <a:cxn ang="0">
                <a:pos x="T0" y="T1"/>
              </a:cxn>
              <a:cxn ang="0">
                <a:pos x="T2" y="T3"/>
              </a:cxn>
              <a:cxn ang="0">
                <a:pos x="T4" y="T5"/>
              </a:cxn>
              <a:cxn ang="0">
                <a:pos x="T6" y="T7"/>
              </a:cxn>
              <a:cxn ang="0">
                <a:pos x="T8" y="T9"/>
              </a:cxn>
            </a:cxnLst>
            <a:rect l="0" t="0" r="r" b="b"/>
            <a:pathLst>
              <a:path w="2898" h="4364">
                <a:moveTo>
                  <a:pt x="1091" y="0"/>
                </a:moveTo>
                <a:cubicBezTo>
                  <a:pt x="2248" y="1157"/>
                  <a:pt x="2898" y="2727"/>
                  <a:pt x="2898" y="4364"/>
                </a:cubicBezTo>
                <a:lnTo>
                  <a:pt x="1355" y="4364"/>
                </a:lnTo>
                <a:cubicBezTo>
                  <a:pt x="1355" y="3136"/>
                  <a:pt x="868" y="1959"/>
                  <a:pt x="0" y="1091"/>
                </a:cubicBezTo>
                <a:lnTo>
                  <a:pt x="1091" y="0"/>
                </a:lnTo>
                <a:close/>
              </a:path>
            </a:pathLst>
          </a:custGeom>
          <a:solidFill>
            <a:srgbClr val="005AD2"/>
          </a:solidFill>
          <a:ln w="889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9" name="Freeform 9">
            <a:extLst>
              <a:ext uri="{FF2B5EF4-FFF2-40B4-BE49-F238E27FC236}">
                <a16:creationId xmlns:a16="http://schemas.microsoft.com/office/drawing/2014/main" id="{92CA2B25-734B-4516-AB8B-5C007A9BF5F9}"/>
              </a:ext>
            </a:extLst>
          </p:cNvPr>
          <p:cNvSpPr>
            <a:spLocks/>
          </p:cNvSpPr>
          <p:nvPr/>
        </p:nvSpPr>
        <p:spPr bwMode="auto">
          <a:xfrm rot="1226498">
            <a:off x="6417540" y="4402925"/>
            <a:ext cx="470505" cy="707785"/>
          </a:xfrm>
          <a:custGeom>
            <a:avLst/>
            <a:gdLst>
              <a:gd name="T0" fmla="*/ 2898 w 2898"/>
              <a:gd name="T1" fmla="*/ 0 h 4364"/>
              <a:gd name="T2" fmla="*/ 1091 w 2898"/>
              <a:gd name="T3" fmla="*/ 4364 h 4364"/>
              <a:gd name="T4" fmla="*/ 0 w 2898"/>
              <a:gd name="T5" fmla="*/ 3273 h 4364"/>
              <a:gd name="T6" fmla="*/ 1355 w 2898"/>
              <a:gd name="T7" fmla="*/ 0 h 4364"/>
              <a:gd name="T8" fmla="*/ 2898 w 2898"/>
              <a:gd name="T9" fmla="*/ 0 h 4364"/>
            </a:gdLst>
            <a:ahLst/>
            <a:cxnLst>
              <a:cxn ang="0">
                <a:pos x="T0" y="T1"/>
              </a:cxn>
              <a:cxn ang="0">
                <a:pos x="T2" y="T3"/>
              </a:cxn>
              <a:cxn ang="0">
                <a:pos x="T4" y="T5"/>
              </a:cxn>
              <a:cxn ang="0">
                <a:pos x="T6" y="T7"/>
              </a:cxn>
              <a:cxn ang="0">
                <a:pos x="T8" y="T9"/>
              </a:cxn>
            </a:cxnLst>
            <a:rect l="0" t="0" r="r" b="b"/>
            <a:pathLst>
              <a:path w="2898" h="4364">
                <a:moveTo>
                  <a:pt x="2898" y="0"/>
                </a:moveTo>
                <a:cubicBezTo>
                  <a:pt x="2898" y="1637"/>
                  <a:pt x="2248" y="3207"/>
                  <a:pt x="1091" y="4364"/>
                </a:cubicBezTo>
                <a:lnTo>
                  <a:pt x="0" y="3273"/>
                </a:lnTo>
                <a:cubicBezTo>
                  <a:pt x="868" y="2405"/>
                  <a:pt x="1355" y="1228"/>
                  <a:pt x="1355" y="0"/>
                </a:cubicBezTo>
                <a:lnTo>
                  <a:pt x="2898" y="0"/>
                </a:lnTo>
                <a:close/>
              </a:path>
            </a:pathLst>
          </a:custGeom>
          <a:solidFill>
            <a:srgbClr val="EEA7BF"/>
          </a:solidFill>
          <a:ln w="889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0" name="Freeform 10">
            <a:extLst>
              <a:ext uri="{FF2B5EF4-FFF2-40B4-BE49-F238E27FC236}">
                <a16:creationId xmlns:a16="http://schemas.microsoft.com/office/drawing/2014/main" id="{0F6D23AE-7B13-4675-9BC8-818CA13C6944}"/>
              </a:ext>
            </a:extLst>
          </p:cNvPr>
          <p:cNvSpPr>
            <a:spLocks/>
          </p:cNvSpPr>
          <p:nvPr/>
        </p:nvSpPr>
        <p:spPr bwMode="auto">
          <a:xfrm rot="1226498">
            <a:off x="6417540" y="4402925"/>
            <a:ext cx="470505" cy="707785"/>
          </a:xfrm>
          <a:custGeom>
            <a:avLst/>
            <a:gdLst>
              <a:gd name="T0" fmla="*/ 2898 w 2898"/>
              <a:gd name="T1" fmla="*/ 0 h 4364"/>
              <a:gd name="T2" fmla="*/ 1091 w 2898"/>
              <a:gd name="T3" fmla="*/ 4364 h 4364"/>
              <a:gd name="T4" fmla="*/ 0 w 2898"/>
              <a:gd name="T5" fmla="*/ 3273 h 4364"/>
              <a:gd name="T6" fmla="*/ 1355 w 2898"/>
              <a:gd name="T7" fmla="*/ 0 h 4364"/>
              <a:gd name="T8" fmla="*/ 2898 w 2898"/>
              <a:gd name="T9" fmla="*/ 0 h 4364"/>
            </a:gdLst>
            <a:ahLst/>
            <a:cxnLst>
              <a:cxn ang="0">
                <a:pos x="T0" y="T1"/>
              </a:cxn>
              <a:cxn ang="0">
                <a:pos x="T2" y="T3"/>
              </a:cxn>
              <a:cxn ang="0">
                <a:pos x="T4" y="T5"/>
              </a:cxn>
              <a:cxn ang="0">
                <a:pos x="T6" y="T7"/>
              </a:cxn>
              <a:cxn ang="0">
                <a:pos x="T8" y="T9"/>
              </a:cxn>
            </a:cxnLst>
            <a:rect l="0" t="0" r="r" b="b"/>
            <a:pathLst>
              <a:path w="2898" h="4364">
                <a:moveTo>
                  <a:pt x="2898" y="0"/>
                </a:moveTo>
                <a:cubicBezTo>
                  <a:pt x="2898" y="1637"/>
                  <a:pt x="2248" y="3207"/>
                  <a:pt x="1091" y="4364"/>
                </a:cubicBezTo>
                <a:lnTo>
                  <a:pt x="0" y="3273"/>
                </a:lnTo>
                <a:cubicBezTo>
                  <a:pt x="868" y="2405"/>
                  <a:pt x="1355" y="1228"/>
                  <a:pt x="1355" y="0"/>
                </a:cubicBezTo>
                <a:lnTo>
                  <a:pt x="2898" y="0"/>
                </a:ln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1" name="Freeform 13">
            <a:extLst>
              <a:ext uri="{FF2B5EF4-FFF2-40B4-BE49-F238E27FC236}">
                <a16:creationId xmlns:a16="http://schemas.microsoft.com/office/drawing/2014/main" id="{78BD49CA-E122-4F09-9BF7-4310F5A67E55}"/>
              </a:ext>
            </a:extLst>
          </p:cNvPr>
          <p:cNvSpPr>
            <a:spLocks/>
          </p:cNvSpPr>
          <p:nvPr/>
        </p:nvSpPr>
        <p:spPr bwMode="auto">
          <a:xfrm rot="1226498">
            <a:off x="5105066" y="4516314"/>
            <a:ext cx="707785" cy="470504"/>
          </a:xfrm>
          <a:custGeom>
            <a:avLst/>
            <a:gdLst>
              <a:gd name="T0" fmla="*/ 8728 w 8728"/>
              <a:gd name="T1" fmla="*/ 5797 h 5797"/>
              <a:gd name="T2" fmla="*/ 0 w 8728"/>
              <a:gd name="T3" fmla="*/ 2182 h 5797"/>
              <a:gd name="T4" fmla="*/ 2182 w 8728"/>
              <a:gd name="T5" fmla="*/ 0 h 5797"/>
              <a:gd name="T6" fmla="*/ 8728 w 8728"/>
              <a:gd name="T7" fmla="*/ 2711 h 5797"/>
              <a:gd name="T8" fmla="*/ 8728 w 8728"/>
              <a:gd name="T9" fmla="*/ 5797 h 5797"/>
            </a:gdLst>
            <a:ahLst/>
            <a:cxnLst>
              <a:cxn ang="0">
                <a:pos x="T0" y="T1"/>
              </a:cxn>
              <a:cxn ang="0">
                <a:pos x="T2" y="T3"/>
              </a:cxn>
              <a:cxn ang="0">
                <a:pos x="T4" y="T5"/>
              </a:cxn>
              <a:cxn ang="0">
                <a:pos x="T6" y="T7"/>
              </a:cxn>
              <a:cxn ang="0">
                <a:pos x="T8" y="T9"/>
              </a:cxn>
            </a:cxnLst>
            <a:rect l="0" t="0" r="r" b="b"/>
            <a:pathLst>
              <a:path w="8728" h="5797">
                <a:moveTo>
                  <a:pt x="8728" y="5797"/>
                </a:moveTo>
                <a:cubicBezTo>
                  <a:pt x="5455" y="5797"/>
                  <a:pt x="2315" y="4497"/>
                  <a:pt x="0" y="2182"/>
                </a:cubicBezTo>
                <a:lnTo>
                  <a:pt x="2182" y="0"/>
                </a:lnTo>
                <a:cubicBezTo>
                  <a:pt x="3918" y="1736"/>
                  <a:pt x="6273" y="2711"/>
                  <a:pt x="8728" y="2711"/>
                </a:cubicBezTo>
                <a:lnTo>
                  <a:pt x="8728" y="5797"/>
                </a:lnTo>
                <a:close/>
              </a:path>
            </a:pathLst>
          </a:custGeom>
          <a:solidFill>
            <a:srgbClr val="2A918B"/>
          </a:solidFill>
          <a:ln w="889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2" name="Freeform 15">
            <a:extLst>
              <a:ext uri="{FF2B5EF4-FFF2-40B4-BE49-F238E27FC236}">
                <a16:creationId xmlns:a16="http://schemas.microsoft.com/office/drawing/2014/main" id="{EEEE0B17-D338-4C4D-A5FB-087D91F1B408}"/>
              </a:ext>
            </a:extLst>
          </p:cNvPr>
          <p:cNvSpPr>
            <a:spLocks/>
          </p:cNvSpPr>
          <p:nvPr/>
        </p:nvSpPr>
        <p:spPr bwMode="auto">
          <a:xfrm rot="1226498">
            <a:off x="4981525" y="3867688"/>
            <a:ext cx="470505" cy="707785"/>
          </a:xfrm>
          <a:custGeom>
            <a:avLst/>
            <a:gdLst>
              <a:gd name="T0" fmla="*/ 3615 w 5797"/>
              <a:gd name="T1" fmla="*/ 8728 h 8728"/>
              <a:gd name="T2" fmla="*/ 0 w 5797"/>
              <a:gd name="T3" fmla="*/ 0 h 8728"/>
              <a:gd name="T4" fmla="*/ 3086 w 5797"/>
              <a:gd name="T5" fmla="*/ 0 h 8728"/>
              <a:gd name="T6" fmla="*/ 5797 w 5797"/>
              <a:gd name="T7" fmla="*/ 6546 h 8728"/>
              <a:gd name="T8" fmla="*/ 3615 w 5797"/>
              <a:gd name="T9" fmla="*/ 8728 h 8728"/>
            </a:gdLst>
            <a:ahLst/>
            <a:cxnLst>
              <a:cxn ang="0">
                <a:pos x="T0" y="T1"/>
              </a:cxn>
              <a:cxn ang="0">
                <a:pos x="T2" y="T3"/>
              </a:cxn>
              <a:cxn ang="0">
                <a:pos x="T4" y="T5"/>
              </a:cxn>
              <a:cxn ang="0">
                <a:pos x="T6" y="T7"/>
              </a:cxn>
              <a:cxn ang="0">
                <a:pos x="T8" y="T9"/>
              </a:cxn>
            </a:cxnLst>
            <a:rect l="0" t="0" r="r" b="b"/>
            <a:pathLst>
              <a:path w="5797" h="8728">
                <a:moveTo>
                  <a:pt x="3615" y="8728"/>
                </a:moveTo>
                <a:cubicBezTo>
                  <a:pt x="1300" y="6413"/>
                  <a:pt x="0" y="3274"/>
                  <a:pt x="0" y="0"/>
                </a:cubicBezTo>
                <a:lnTo>
                  <a:pt x="3086" y="0"/>
                </a:lnTo>
                <a:cubicBezTo>
                  <a:pt x="3086" y="2455"/>
                  <a:pt x="4061" y="4810"/>
                  <a:pt x="5797" y="6546"/>
                </a:cubicBezTo>
                <a:lnTo>
                  <a:pt x="3615" y="8728"/>
                </a:lnTo>
                <a:close/>
              </a:path>
            </a:pathLst>
          </a:custGeom>
          <a:solidFill>
            <a:srgbClr val="939AA7"/>
          </a:solidFill>
          <a:ln w="889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63" name="Freeform 17">
            <a:extLst>
              <a:ext uri="{FF2B5EF4-FFF2-40B4-BE49-F238E27FC236}">
                <a16:creationId xmlns:a16="http://schemas.microsoft.com/office/drawing/2014/main" id="{E9BF047A-4FA2-4475-A3E9-A6013804B817}"/>
              </a:ext>
            </a:extLst>
          </p:cNvPr>
          <p:cNvSpPr>
            <a:spLocks/>
          </p:cNvSpPr>
          <p:nvPr/>
        </p:nvSpPr>
        <p:spPr bwMode="auto">
          <a:xfrm rot="1226498">
            <a:off x="5228839" y="3203820"/>
            <a:ext cx="470505" cy="708460"/>
          </a:xfrm>
          <a:custGeom>
            <a:avLst/>
            <a:gdLst>
              <a:gd name="T0" fmla="*/ 0 w 11595"/>
              <a:gd name="T1" fmla="*/ 17456 h 17456"/>
              <a:gd name="T2" fmla="*/ 7231 w 11595"/>
              <a:gd name="T3" fmla="*/ 0 h 17456"/>
              <a:gd name="T4" fmla="*/ 11595 w 11595"/>
              <a:gd name="T5" fmla="*/ 4364 h 17456"/>
              <a:gd name="T6" fmla="*/ 6172 w 11595"/>
              <a:gd name="T7" fmla="*/ 17456 h 17456"/>
              <a:gd name="T8" fmla="*/ 0 w 11595"/>
              <a:gd name="T9" fmla="*/ 17456 h 17456"/>
            </a:gdLst>
            <a:ahLst/>
            <a:cxnLst>
              <a:cxn ang="0">
                <a:pos x="T0" y="T1"/>
              </a:cxn>
              <a:cxn ang="0">
                <a:pos x="T2" y="T3"/>
              </a:cxn>
              <a:cxn ang="0">
                <a:pos x="T4" y="T5"/>
              </a:cxn>
              <a:cxn ang="0">
                <a:pos x="T6" y="T7"/>
              </a:cxn>
              <a:cxn ang="0">
                <a:pos x="T8" y="T9"/>
              </a:cxn>
            </a:cxnLst>
            <a:rect l="0" t="0" r="r" b="b"/>
            <a:pathLst>
              <a:path w="11595" h="17456">
                <a:moveTo>
                  <a:pt x="0" y="17456"/>
                </a:moveTo>
                <a:cubicBezTo>
                  <a:pt x="0" y="10909"/>
                  <a:pt x="2601" y="4629"/>
                  <a:pt x="7231" y="0"/>
                </a:cubicBezTo>
                <a:lnTo>
                  <a:pt x="11595" y="4364"/>
                </a:lnTo>
                <a:cubicBezTo>
                  <a:pt x="8123" y="7836"/>
                  <a:pt x="6172" y="12546"/>
                  <a:pt x="6172" y="17456"/>
                </a:cubicBezTo>
                <a:lnTo>
                  <a:pt x="0" y="17456"/>
                </a:lnTo>
                <a:close/>
              </a:path>
            </a:pathLst>
          </a:custGeom>
          <a:solidFill>
            <a:srgbClr val="CCC5BD"/>
          </a:solidFill>
          <a:ln w="889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is For Office"/>
              <a:ea typeface="+mn-ea"/>
              <a:cs typeface="+mn-cs"/>
            </a:endParaRPr>
          </a:p>
        </p:txBody>
      </p:sp>
      <p:grpSp>
        <p:nvGrpSpPr>
          <p:cNvPr id="64" name="Group 63">
            <a:extLst>
              <a:ext uri="{FF2B5EF4-FFF2-40B4-BE49-F238E27FC236}">
                <a16:creationId xmlns:a16="http://schemas.microsoft.com/office/drawing/2014/main" id="{3B0DD56A-4F4C-4582-BFBA-80EBEC5D3D4E}"/>
              </a:ext>
            </a:extLst>
          </p:cNvPr>
          <p:cNvGrpSpPr/>
          <p:nvPr/>
        </p:nvGrpSpPr>
        <p:grpSpPr>
          <a:xfrm>
            <a:off x="4952739" y="3234149"/>
            <a:ext cx="2211404" cy="156970"/>
            <a:chOff x="4903267" y="3042109"/>
            <a:chExt cx="2385335" cy="169316"/>
          </a:xfrm>
        </p:grpSpPr>
        <p:grpSp>
          <p:nvGrpSpPr>
            <p:cNvPr id="78" name="Group 77">
              <a:extLst>
                <a:ext uri="{FF2B5EF4-FFF2-40B4-BE49-F238E27FC236}">
                  <a16:creationId xmlns:a16="http://schemas.microsoft.com/office/drawing/2014/main" id="{C32759ED-E00F-42F4-9A8F-BB9EE6D8AA47}"/>
                </a:ext>
              </a:extLst>
            </p:cNvPr>
            <p:cNvGrpSpPr/>
            <p:nvPr/>
          </p:nvGrpSpPr>
          <p:grpSpPr>
            <a:xfrm rot="18931642">
              <a:off x="6718992" y="3042109"/>
              <a:ext cx="569610" cy="169316"/>
              <a:chOff x="1879275" y="2552517"/>
              <a:chExt cx="975360" cy="289926"/>
            </a:xfrm>
            <a:solidFill>
              <a:srgbClr val="D8EAF8"/>
            </a:solidFill>
          </p:grpSpPr>
          <p:sp>
            <p:nvSpPr>
              <p:cNvPr id="82" name="Isosceles Triangle 81">
                <a:extLst>
                  <a:ext uri="{FF2B5EF4-FFF2-40B4-BE49-F238E27FC236}">
                    <a16:creationId xmlns:a16="http://schemas.microsoft.com/office/drawing/2014/main" id="{790C4ED2-8F68-41B7-80AA-45D7DAF50D62}"/>
                  </a:ext>
                </a:extLst>
              </p:cNvPr>
              <p:cNvSpPr/>
              <p:nvPr/>
            </p:nvSpPr>
            <p:spPr>
              <a:xfrm rot="16200000">
                <a:off x="2584704" y="2572512"/>
                <a:ext cx="289926" cy="249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3" name="Isosceles Triangle 82">
                <a:extLst>
                  <a:ext uri="{FF2B5EF4-FFF2-40B4-BE49-F238E27FC236}">
                    <a16:creationId xmlns:a16="http://schemas.microsoft.com/office/drawing/2014/main" id="{F357DBF3-1658-46DA-A4DD-A3ACC08D3B3F}"/>
                  </a:ext>
                </a:extLst>
              </p:cNvPr>
              <p:cNvSpPr/>
              <p:nvPr/>
            </p:nvSpPr>
            <p:spPr>
              <a:xfrm rot="5400000">
                <a:off x="1859280" y="2572512"/>
                <a:ext cx="289926" cy="249936"/>
              </a:xfrm>
              <a:prstGeom prst="triangle">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grpSp>
        <p:grpSp>
          <p:nvGrpSpPr>
            <p:cNvPr id="79" name="Group 78">
              <a:extLst>
                <a:ext uri="{FF2B5EF4-FFF2-40B4-BE49-F238E27FC236}">
                  <a16:creationId xmlns:a16="http://schemas.microsoft.com/office/drawing/2014/main" id="{37A35F11-9E73-403C-8AAC-F569D992267D}"/>
                </a:ext>
              </a:extLst>
            </p:cNvPr>
            <p:cNvGrpSpPr/>
            <p:nvPr/>
          </p:nvGrpSpPr>
          <p:grpSpPr>
            <a:xfrm rot="2668358" flipH="1">
              <a:off x="4903267" y="3042109"/>
              <a:ext cx="569610" cy="169316"/>
              <a:chOff x="1879275" y="2552517"/>
              <a:chExt cx="975360" cy="289926"/>
            </a:xfrm>
            <a:solidFill>
              <a:srgbClr val="D8EAF8"/>
            </a:solidFill>
          </p:grpSpPr>
          <p:sp>
            <p:nvSpPr>
              <p:cNvPr id="80" name="Isosceles Triangle 79">
                <a:extLst>
                  <a:ext uri="{FF2B5EF4-FFF2-40B4-BE49-F238E27FC236}">
                    <a16:creationId xmlns:a16="http://schemas.microsoft.com/office/drawing/2014/main" id="{77C2F477-F615-4DE9-B846-41B9163C6DFA}"/>
                  </a:ext>
                </a:extLst>
              </p:cNvPr>
              <p:cNvSpPr/>
              <p:nvPr/>
            </p:nvSpPr>
            <p:spPr>
              <a:xfrm rot="16200000">
                <a:off x="2584704" y="2572512"/>
                <a:ext cx="289926" cy="249936"/>
              </a:xfrm>
              <a:prstGeom prst="triangle">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1" name="Isosceles Triangle 80">
                <a:extLst>
                  <a:ext uri="{FF2B5EF4-FFF2-40B4-BE49-F238E27FC236}">
                    <a16:creationId xmlns:a16="http://schemas.microsoft.com/office/drawing/2014/main" id="{64806BDC-644A-49E2-98AB-3A6EDAC8E422}"/>
                  </a:ext>
                </a:extLst>
              </p:cNvPr>
              <p:cNvSpPr/>
              <p:nvPr/>
            </p:nvSpPr>
            <p:spPr>
              <a:xfrm rot="5400000">
                <a:off x="1859280" y="2572512"/>
                <a:ext cx="289926" cy="249936"/>
              </a:xfrm>
              <a:prstGeom prst="triangle">
                <a:avLst/>
              </a:prstGeom>
              <a:solidFill>
                <a:srgbClr val="CCC5B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grpSp>
      </p:grpSp>
      <p:grpSp>
        <p:nvGrpSpPr>
          <p:cNvPr id="65" name="Group 64">
            <a:extLst>
              <a:ext uri="{FF2B5EF4-FFF2-40B4-BE49-F238E27FC236}">
                <a16:creationId xmlns:a16="http://schemas.microsoft.com/office/drawing/2014/main" id="{DEE8FF21-2376-483A-9FD8-742BD373BB7D}"/>
              </a:ext>
            </a:extLst>
          </p:cNvPr>
          <p:cNvGrpSpPr/>
          <p:nvPr/>
        </p:nvGrpSpPr>
        <p:grpSpPr>
          <a:xfrm flipV="1">
            <a:off x="4952739" y="4916130"/>
            <a:ext cx="2211404" cy="156970"/>
            <a:chOff x="4903267" y="3042109"/>
            <a:chExt cx="2385335" cy="169316"/>
          </a:xfrm>
        </p:grpSpPr>
        <p:grpSp>
          <p:nvGrpSpPr>
            <p:cNvPr id="72" name="Group 71">
              <a:extLst>
                <a:ext uri="{FF2B5EF4-FFF2-40B4-BE49-F238E27FC236}">
                  <a16:creationId xmlns:a16="http://schemas.microsoft.com/office/drawing/2014/main" id="{9A70B665-43DC-4D5E-AE7C-8455A816D40D}"/>
                </a:ext>
              </a:extLst>
            </p:cNvPr>
            <p:cNvGrpSpPr/>
            <p:nvPr/>
          </p:nvGrpSpPr>
          <p:grpSpPr>
            <a:xfrm rot="18931642">
              <a:off x="6718992" y="3042109"/>
              <a:ext cx="569610" cy="169316"/>
              <a:chOff x="1879275" y="2552517"/>
              <a:chExt cx="975360" cy="289926"/>
            </a:xfrm>
            <a:solidFill>
              <a:srgbClr val="D8EAF8"/>
            </a:solidFill>
          </p:grpSpPr>
          <p:sp>
            <p:nvSpPr>
              <p:cNvPr id="76" name="Isosceles Triangle 75">
                <a:extLst>
                  <a:ext uri="{FF2B5EF4-FFF2-40B4-BE49-F238E27FC236}">
                    <a16:creationId xmlns:a16="http://schemas.microsoft.com/office/drawing/2014/main" id="{34213E0B-14D0-47A5-B1BE-268F98B7E5E2}"/>
                  </a:ext>
                </a:extLst>
              </p:cNvPr>
              <p:cNvSpPr/>
              <p:nvPr/>
            </p:nvSpPr>
            <p:spPr>
              <a:xfrm rot="16200000">
                <a:off x="2584704" y="2572512"/>
                <a:ext cx="289926" cy="249936"/>
              </a:xfrm>
              <a:prstGeom prst="triangle">
                <a:avLst/>
              </a:prstGeom>
              <a:solidFill>
                <a:srgbClr val="FCED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77" name="Isosceles Triangle 76">
                <a:extLst>
                  <a:ext uri="{FF2B5EF4-FFF2-40B4-BE49-F238E27FC236}">
                    <a16:creationId xmlns:a16="http://schemas.microsoft.com/office/drawing/2014/main" id="{39231C1C-580B-40E3-87A3-17FF731BDAE2}"/>
                  </a:ext>
                </a:extLst>
              </p:cNvPr>
              <p:cNvSpPr/>
              <p:nvPr/>
            </p:nvSpPr>
            <p:spPr>
              <a:xfrm rot="5400000">
                <a:off x="1859280" y="2572512"/>
                <a:ext cx="289926" cy="249936"/>
              </a:xfrm>
              <a:prstGeom prst="triangle">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grpSp>
        <p:grpSp>
          <p:nvGrpSpPr>
            <p:cNvPr id="73" name="Group 72">
              <a:extLst>
                <a:ext uri="{FF2B5EF4-FFF2-40B4-BE49-F238E27FC236}">
                  <a16:creationId xmlns:a16="http://schemas.microsoft.com/office/drawing/2014/main" id="{61ECC410-1A5A-45FC-8124-74808121BA1C}"/>
                </a:ext>
              </a:extLst>
            </p:cNvPr>
            <p:cNvGrpSpPr/>
            <p:nvPr/>
          </p:nvGrpSpPr>
          <p:grpSpPr>
            <a:xfrm rot="2668358" flipH="1">
              <a:off x="4903267" y="3042109"/>
              <a:ext cx="569610" cy="169316"/>
              <a:chOff x="1879275" y="2552517"/>
              <a:chExt cx="975360" cy="289926"/>
            </a:xfrm>
            <a:solidFill>
              <a:srgbClr val="D8EAF8"/>
            </a:solidFill>
          </p:grpSpPr>
          <p:sp>
            <p:nvSpPr>
              <p:cNvPr id="74" name="Isosceles Triangle 73">
                <a:extLst>
                  <a:ext uri="{FF2B5EF4-FFF2-40B4-BE49-F238E27FC236}">
                    <a16:creationId xmlns:a16="http://schemas.microsoft.com/office/drawing/2014/main" id="{7133AFAB-C33A-4144-B6A7-728ADEB4E2F3}"/>
                  </a:ext>
                </a:extLst>
              </p:cNvPr>
              <p:cNvSpPr/>
              <p:nvPr/>
            </p:nvSpPr>
            <p:spPr>
              <a:xfrm rot="16200000">
                <a:off x="2584704" y="2572512"/>
                <a:ext cx="289926" cy="249936"/>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75" name="Isosceles Triangle 74">
                <a:extLst>
                  <a:ext uri="{FF2B5EF4-FFF2-40B4-BE49-F238E27FC236}">
                    <a16:creationId xmlns:a16="http://schemas.microsoft.com/office/drawing/2014/main" id="{F8360FA0-CFAE-4BEC-912F-175744928AAF}"/>
                  </a:ext>
                </a:extLst>
              </p:cNvPr>
              <p:cNvSpPr/>
              <p:nvPr/>
            </p:nvSpPr>
            <p:spPr>
              <a:xfrm rot="5400000">
                <a:off x="1859280" y="2572512"/>
                <a:ext cx="289926" cy="249936"/>
              </a:xfrm>
              <a:prstGeom prst="triangle">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grpSp>
      </p:grpSp>
      <p:grpSp>
        <p:nvGrpSpPr>
          <p:cNvPr id="66" name="Group 65">
            <a:extLst>
              <a:ext uri="{FF2B5EF4-FFF2-40B4-BE49-F238E27FC236}">
                <a16:creationId xmlns:a16="http://schemas.microsoft.com/office/drawing/2014/main" id="{F0C498AD-23FB-4EBC-B7B1-225E1DDEC9A2}"/>
              </a:ext>
            </a:extLst>
          </p:cNvPr>
          <p:cNvGrpSpPr/>
          <p:nvPr/>
        </p:nvGrpSpPr>
        <p:grpSpPr>
          <a:xfrm flipV="1">
            <a:off x="6971670" y="4078207"/>
            <a:ext cx="528076" cy="156970"/>
            <a:chOff x="1879275" y="2552517"/>
            <a:chExt cx="975360" cy="289926"/>
          </a:xfrm>
          <a:solidFill>
            <a:srgbClr val="D8EAF8"/>
          </a:solidFill>
        </p:grpSpPr>
        <p:sp>
          <p:nvSpPr>
            <p:cNvPr id="70" name="Isosceles Triangle 69">
              <a:extLst>
                <a:ext uri="{FF2B5EF4-FFF2-40B4-BE49-F238E27FC236}">
                  <a16:creationId xmlns:a16="http://schemas.microsoft.com/office/drawing/2014/main" id="{918F9E79-4477-4A20-9105-6CE6E7397471}"/>
                </a:ext>
              </a:extLst>
            </p:cNvPr>
            <p:cNvSpPr/>
            <p:nvPr/>
          </p:nvSpPr>
          <p:spPr>
            <a:xfrm rot="16200000">
              <a:off x="2584704" y="2572512"/>
              <a:ext cx="289926" cy="249936"/>
            </a:xfrm>
            <a:prstGeom prst="triangle">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71" name="Isosceles Triangle 70">
              <a:extLst>
                <a:ext uri="{FF2B5EF4-FFF2-40B4-BE49-F238E27FC236}">
                  <a16:creationId xmlns:a16="http://schemas.microsoft.com/office/drawing/2014/main" id="{03B74FF4-CA30-4199-8F92-BE7579F0F730}"/>
                </a:ext>
              </a:extLst>
            </p:cNvPr>
            <p:cNvSpPr/>
            <p:nvPr/>
          </p:nvSpPr>
          <p:spPr>
            <a:xfrm rot="5400000">
              <a:off x="1859280" y="2572512"/>
              <a:ext cx="289926" cy="249936"/>
            </a:xfrm>
            <a:prstGeom prst="triangle">
              <a:avLst/>
            </a:prstGeom>
            <a:solidFill>
              <a:srgbClr val="005AD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grpSp>
      <p:grpSp>
        <p:nvGrpSpPr>
          <p:cNvPr id="67" name="Group 66">
            <a:extLst>
              <a:ext uri="{FF2B5EF4-FFF2-40B4-BE49-F238E27FC236}">
                <a16:creationId xmlns:a16="http://schemas.microsoft.com/office/drawing/2014/main" id="{D7F97B7A-DDBA-46C4-8B2B-77F160CEA976}"/>
              </a:ext>
            </a:extLst>
          </p:cNvPr>
          <p:cNvGrpSpPr/>
          <p:nvPr/>
        </p:nvGrpSpPr>
        <p:grpSpPr>
          <a:xfrm flipH="1" flipV="1">
            <a:off x="4634238" y="4078207"/>
            <a:ext cx="528076" cy="156970"/>
            <a:chOff x="1879275" y="2552517"/>
            <a:chExt cx="975360" cy="289926"/>
          </a:xfrm>
          <a:solidFill>
            <a:srgbClr val="D8EAF8"/>
          </a:solidFill>
        </p:grpSpPr>
        <p:sp>
          <p:nvSpPr>
            <p:cNvPr id="68" name="Isosceles Triangle 67">
              <a:extLst>
                <a:ext uri="{FF2B5EF4-FFF2-40B4-BE49-F238E27FC236}">
                  <a16:creationId xmlns:a16="http://schemas.microsoft.com/office/drawing/2014/main" id="{413E80E1-CEB8-4A52-B376-E98B3711C1E6}"/>
                </a:ext>
              </a:extLst>
            </p:cNvPr>
            <p:cNvSpPr/>
            <p:nvPr/>
          </p:nvSpPr>
          <p:spPr>
            <a:xfrm rot="16200000">
              <a:off x="2584704" y="2572512"/>
              <a:ext cx="289926" cy="249936"/>
            </a:xfrm>
            <a:prstGeom prst="triangle">
              <a:avLst/>
            </a:prstGeom>
            <a:solidFill>
              <a:srgbClr val="E9EB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69" name="Isosceles Triangle 68">
              <a:extLst>
                <a:ext uri="{FF2B5EF4-FFF2-40B4-BE49-F238E27FC236}">
                  <a16:creationId xmlns:a16="http://schemas.microsoft.com/office/drawing/2014/main" id="{11A79193-F82A-43DE-AD86-45715718C0AF}"/>
                </a:ext>
              </a:extLst>
            </p:cNvPr>
            <p:cNvSpPr/>
            <p:nvPr/>
          </p:nvSpPr>
          <p:spPr>
            <a:xfrm rot="5400000">
              <a:off x="1859280" y="2572512"/>
              <a:ext cx="289926" cy="249936"/>
            </a:xfrm>
            <a:prstGeom prst="triangle">
              <a:avLst/>
            </a:prstGeom>
            <a:solidFill>
              <a:srgbClr val="939A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grpSp>
      <p:sp>
        <p:nvSpPr>
          <p:cNvPr id="49" name="Rettangolo 48">
            <a:extLst>
              <a:ext uri="{FF2B5EF4-FFF2-40B4-BE49-F238E27FC236}">
                <a16:creationId xmlns:a16="http://schemas.microsoft.com/office/drawing/2014/main" id="{FC16D063-F74F-4252-85FF-07225AC975CA}"/>
              </a:ext>
            </a:extLst>
          </p:cNvPr>
          <p:cNvSpPr/>
          <p:nvPr/>
        </p:nvSpPr>
        <p:spPr>
          <a:xfrm>
            <a:off x="0" y="1142208"/>
            <a:ext cx="12209879" cy="108000"/>
          </a:xfrm>
          <a:prstGeom prst="rect">
            <a:avLst/>
          </a:prstGeom>
          <a:solidFill>
            <a:srgbClr val="BC264B"/>
          </a:solidFill>
          <a:ln w="12700" cap="flat" cmpd="sng" algn="ctr">
            <a:no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 name="Immagine 2"/>
          <p:cNvPicPr>
            <a:picLocks noChangeAspect="1"/>
          </p:cNvPicPr>
          <p:nvPr/>
        </p:nvPicPr>
        <p:blipFill>
          <a:blip r:embed="rId3"/>
          <a:stretch>
            <a:fillRect/>
          </a:stretch>
        </p:blipFill>
        <p:spPr>
          <a:xfrm>
            <a:off x="-9673" y="6168131"/>
            <a:ext cx="12211346" cy="109738"/>
          </a:xfrm>
          <a:prstGeom prst="rect">
            <a:avLst/>
          </a:prstGeom>
        </p:spPr>
      </p:pic>
    </p:spTree>
    <p:extLst>
      <p:ext uri="{BB962C8B-B14F-4D97-AF65-F5344CB8AC3E}">
        <p14:creationId xmlns:p14="http://schemas.microsoft.com/office/powerpoint/2010/main" val="1663006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D65F3-1191-1748-F739-C27AA177A30A}"/>
            </a:ext>
          </a:extLst>
        </p:cNvPr>
        <p:cNvGrpSpPr/>
        <p:nvPr/>
      </p:nvGrpSpPr>
      <p:grpSpPr>
        <a:xfrm>
          <a:off x="0" y="0"/>
          <a:ext cx="0" cy="0"/>
          <a:chOff x="0" y="0"/>
          <a:chExt cx="0" cy="0"/>
        </a:xfrm>
      </p:grpSpPr>
      <p:pic>
        <p:nvPicPr>
          <p:cNvPr id="32" name="Immagine 31" descr="Immagine che contiene cibo, Gruppo di alimenti, prodotto, Cibo naturale&#10;&#10;Il contenuto generato dall'IA potrebbe non essere corretto.">
            <a:extLst>
              <a:ext uri="{FF2B5EF4-FFF2-40B4-BE49-F238E27FC236}">
                <a16:creationId xmlns:a16="http://schemas.microsoft.com/office/drawing/2014/main" id="{51D5C52A-69A2-4FDD-6AE5-3DBAA1FF3BF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267" y="1785254"/>
            <a:ext cx="12218876" cy="4386945"/>
          </a:xfrm>
          <a:prstGeom prst="rect">
            <a:avLst/>
          </a:prstGeom>
        </p:spPr>
      </p:pic>
      <p:sp>
        <p:nvSpPr>
          <p:cNvPr id="4" name="Rettangolo 3">
            <a:extLst>
              <a:ext uri="{FF2B5EF4-FFF2-40B4-BE49-F238E27FC236}">
                <a16:creationId xmlns:a16="http://schemas.microsoft.com/office/drawing/2014/main" id="{6B3AFF29-DF6B-5035-1B95-693E4610BCBD}"/>
              </a:ext>
            </a:extLst>
          </p:cNvPr>
          <p:cNvSpPr/>
          <p:nvPr/>
        </p:nvSpPr>
        <p:spPr>
          <a:xfrm>
            <a:off x="-3218" y="1767735"/>
            <a:ext cx="12218875" cy="4453102"/>
          </a:xfrm>
          <a:prstGeom prst="rect">
            <a:avLst/>
          </a:prstGeom>
          <a:solidFill>
            <a:srgbClr val="7030A0">
              <a:alpha val="9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ttangolo 12">
            <a:extLst>
              <a:ext uri="{FF2B5EF4-FFF2-40B4-BE49-F238E27FC236}">
                <a16:creationId xmlns:a16="http://schemas.microsoft.com/office/drawing/2014/main" id="{BE1E9B49-446A-71D5-E892-41B3DC3D4752}"/>
              </a:ext>
            </a:extLst>
          </p:cNvPr>
          <p:cNvSpPr/>
          <p:nvPr/>
        </p:nvSpPr>
        <p:spPr>
          <a:xfrm>
            <a:off x="-1" y="-1"/>
            <a:ext cx="12192000" cy="1785257"/>
          </a:xfrm>
          <a:prstGeom prst="rect">
            <a:avLst/>
          </a:prstGeom>
          <a:solidFill>
            <a:srgbClr val="EBF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22B4D205-A309-C93C-B2F5-502D124BA8A2}"/>
              </a:ext>
            </a:extLst>
          </p:cNvPr>
          <p:cNvSpPr txBox="1"/>
          <p:nvPr/>
        </p:nvSpPr>
        <p:spPr>
          <a:xfrm>
            <a:off x="-552451" y="59453"/>
            <a:ext cx="132969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5A1361"/>
                </a:solidFill>
                <a:effectLst/>
                <a:uLnTx/>
                <a:uFillTx/>
                <a:latin typeface="Oswald" pitchFamily="2" charset="0"/>
                <a:ea typeface="+mn-ea"/>
                <a:cs typeface="+mn-cs"/>
              </a:rPr>
              <a:t>Dietary </a:t>
            </a:r>
            <a:r>
              <a:rPr kumimoji="0" lang="en-US" sz="4000" b="0" i="0" u="none" strike="noStrike" kern="1200" cap="none" spc="0" normalizeH="0" baseline="0" noProof="0" dirty="0" err="1" smtClean="0">
                <a:ln>
                  <a:noFill/>
                </a:ln>
                <a:solidFill>
                  <a:srgbClr val="5A1361"/>
                </a:solidFill>
                <a:effectLst/>
                <a:uLnTx/>
                <a:uFillTx/>
                <a:latin typeface="Oswald" pitchFamily="2" charset="0"/>
                <a:ea typeface="+mn-ea"/>
                <a:cs typeface="+mn-cs"/>
              </a:rPr>
              <a:t>interventation</a:t>
            </a:r>
            <a:endParaRPr kumimoji="0" lang="it-IT" sz="4000" b="0" i="0" u="none" strike="noStrike" kern="1200" cap="none" spc="0" normalizeH="0" baseline="0" noProof="0" dirty="0">
              <a:ln>
                <a:noFill/>
              </a:ln>
              <a:solidFill>
                <a:srgbClr val="5A1361"/>
              </a:solidFill>
              <a:effectLst/>
              <a:uLnTx/>
              <a:uFillTx/>
              <a:latin typeface="Oswald" pitchFamily="2" charset="0"/>
              <a:ea typeface="+mn-ea"/>
              <a:cs typeface="+mn-cs"/>
            </a:endParaRPr>
          </a:p>
        </p:txBody>
      </p:sp>
      <p:sp>
        <p:nvSpPr>
          <p:cNvPr id="16" name="Rettangolo 15">
            <a:extLst>
              <a:ext uri="{FF2B5EF4-FFF2-40B4-BE49-F238E27FC236}">
                <a16:creationId xmlns:a16="http://schemas.microsoft.com/office/drawing/2014/main" id="{1E02CAF5-E3D3-2069-F5FE-C7AF862903B0}"/>
              </a:ext>
            </a:extLst>
          </p:cNvPr>
          <p:cNvSpPr/>
          <p:nvPr/>
        </p:nvSpPr>
        <p:spPr>
          <a:xfrm>
            <a:off x="2304" y="6172200"/>
            <a:ext cx="12192000" cy="685800"/>
          </a:xfrm>
          <a:prstGeom prst="rect">
            <a:avLst/>
          </a:prstGeom>
          <a:solidFill>
            <a:srgbClr val="EBF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asellaDiTesto 17">
            <a:extLst>
              <a:ext uri="{FF2B5EF4-FFF2-40B4-BE49-F238E27FC236}">
                <a16:creationId xmlns:a16="http://schemas.microsoft.com/office/drawing/2014/main" id="{A330B397-B237-D16C-79B6-AB5DA5A70462}"/>
              </a:ext>
            </a:extLst>
          </p:cNvPr>
          <p:cNvSpPr txBox="1"/>
          <p:nvPr/>
        </p:nvSpPr>
        <p:spPr>
          <a:xfrm>
            <a:off x="-552451" y="1101061"/>
            <a:ext cx="13296902" cy="430887"/>
          </a:xfrm>
          <a:prstGeom prst="rect">
            <a:avLst/>
          </a:prstGeom>
          <a:noFill/>
        </p:spPr>
        <p:txBody>
          <a:bodyPr wrap="square" rtlCol="0">
            <a:spAutoFit/>
          </a:bodyPr>
          <a:lstStyle/>
          <a:p>
            <a:pPr lvl="0" algn="ctr"/>
            <a:r>
              <a:rPr lang="en-US" sz="2200" dirty="0">
                <a:solidFill>
                  <a:srgbClr val="5A1361"/>
                </a:solidFill>
              </a:rPr>
              <a:t>Dietary modifications are the mainstay of modifying </a:t>
            </a:r>
            <a:r>
              <a:rPr lang="en-US" sz="2200" dirty="0" smtClean="0">
                <a:solidFill>
                  <a:srgbClr val="5A1361"/>
                </a:solidFill>
              </a:rPr>
              <a:t>the </a:t>
            </a:r>
            <a:r>
              <a:rPr lang="en-US" sz="2200" dirty="0">
                <a:solidFill>
                  <a:srgbClr val="5A1361"/>
                </a:solidFill>
              </a:rPr>
              <a:t>metabolic dysregulations in women with PCOS</a:t>
            </a:r>
            <a:endParaRPr kumimoji="0" lang="it-IT" sz="2200" b="0" i="0" u="none" strike="noStrike" kern="1200" cap="none" spc="0" normalizeH="0" baseline="0" noProof="0" dirty="0">
              <a:ln>
                <a:noFill/>
              </a:ln>
              <a:solidFill>
                <a:srgbClr val="5A1361"/>
              </a:solidFill>
              <a:effectLst/>
              <a:uLnTx/>
              <a:uFillTx/>
              <a:latin typeface="Calibri" panose="020F0502020204030204"/>
            </a:endParaRPr>
          </a:p>
        </p:txBody>
      </p:sp>
      <p:sp>
        <p:nvSpPr>
          <p:cNvPr id="23" name="CasellaDiTesto 22">
            <a:extLst>
              <a:ext uri="{FF2B5EF4-FFF2-40B4-BE49-F238E27FC236}">
                <a16:creationId xmlns:a16="http://schemas.microsoft.com/office/drawing/2014/main" id="{7FE6CC7B-E14C-5A22-DFFB-796BC662D4F6}"/>
              </a:ext>
            </a:extLst>
          </p:cNvPr>
          <p:cNvSpPr txBox="1"/>
          <p:nvPr/>
        </p:nvSpPr>
        <p:spPr>
          <a:xfrm>
            <a:off x="57150" y="6238356"/>
            <a:ext cx="12113496" cy="461665"/>
          </a:xfrm>
          <a:prstGeom prst="rect">
            <a:avLst/>
          </a:prstGeom>
          <a:noFill/>
        </p:spPr>
        <p:txBody>
          <a:bodyPr wrap="square" rtlCol="0">
            <a:spAutoFit/>
          </a:bodyPr>
          <a:lstStyle/>
          <a:p>
            <a:pPr lvl="0" algn="r"/>
            <a:r>
              <a:rPr lang="it-IT" sz="1200" b="1" i="1" dirty="0">
                <a:solidFill>
                  <a:schemeClr val="bg1">
                    <a:lumMod val="50000"/>
                  </a:schemeClr>
                </a:solidFill>
              </a:rPr>
              <a:t>Barrea L, </a:t>
            </a:r>
            <a:r>
              <a:rPr lang="it-IT" sz="1200" b="1" i="1" dirty="0" err="1">
                <a:solidFill>
                  <a:schemeClr val="bg1">
                    <a:lumMod val="50000"/>
                  </a:schemeClr>
                </a:solidFill>
              </a:rPr>
              <a:t>Muscogiuri</a:t>
            </a:r>
            <a:r>
              <a:rPr lang="it-IT" sz="1200" b="1" i="1" dirty="0">
                <a:solidFill>
                  <a:schemeClr val="bg1">
                    <a:lumMod val="50000"/>
                  </a:schemeClr>
                </a:solidFill>
              </a:rPr>
              <a:t> G, Pugliese G, de </a:t>
            </a:r>
            <a:r>
              <a:rPr lang="it-IT" sz="1200" b="1" i="1" dirty="0" err="1">
                <a:solidFill>
                  <a:schemeClr val="bg1">
                    <a:lumMod val="50000"/>
                  </a:schemeClr>
                </a:solidFill>
              </a:rPr>
              <a:t>Alteriis</a:t>
            </a:r>
            <a:r>
              <a:rPr lang="it-IT" sz="1200" b="1" i="1" dirty="0">
                <a:solidFill>
                  <a:schemeClr val="bg1">
                    <a:lumMod val="50000"/>
                  </a:schemeClr>
                </a:solidFill>
              </a:rPr>
              <a:t> G, </a:t>
            </a:r>
            <a:r>
              <a:rPr lang="it-IT" sz="1200" b="1" i="1" dirty="0" err="1">
                <a:solidFill>
                  <a:schemeClr val="bg1">
                    <a:lumMod val="50000"/>
                  </a:schemeClr>
                </a:solidFill>
              </a:rPr>
              <a:t>Colao</a:t>
            </a:r>
            <a:r>
              <a:rPr lang="it-IT" sz="1200" b="1" i="1" dirty="0">
                <a:solidFill>
                  <a:schemeClr val="bg1">
                    <a:lumMod val="50000"/>
                  </a:schemeClr>
                </a:solidFill>
              </a:rPr>
              <a:t> A, </a:t>
            </a:r>
            <a:r>
              <a:rPr lang="it-IT" sz="1200" b="1" i="1" dirty="0" err="1">
                <a:solidFill>
                  <a:schemeClr val="bg1">
                    <a:lumMod val="50000"/>
                  </a:schemeClr>
                </a:solidFill>
              </a:rPr>
              <a:t>Savastano</a:t>
            </a:r>
            <a:r>
              <a:rPr lang="it-IT" sz="1200" b="1" i="1" dirty="0">
                <a:solidFill>
                  <a:schemeClr val="bg1">
                    <a:lumMod val="50000"/>
                  </a:schemeClr>
                </a:solidFill>
              </a:rPr>
              <a:t> S</a:t>
            </a:r>
            <a:r>
              <a:rPr lang="it-IT" sz="1200" i="1" dirty="0">
                <a:solidFill>
                  <a:schemeClr val="bg1">
                    <a:lumMod val="50000"/>
                  </a:schemeClr>
                </a:solidFill>
              </a:rPr>
              <a:t>. </a:t>
            </a:r>
            <a:r>
              <a:rPr lang="it-IT" sz="1200" i="1" dirty="0" err="1">
                <a:solidFill>
                  <a:schemeClr val="bg1">
                    <a:lumMod val="50000"/>
                  </a:schemeClr>
                </a:solidFill>
              </a:rPr>
              <a:t>Metabolically</a:t>
            </a:r>
            <a:r>
              <a:rPr lang="it-IT" sz="1200" i="1" dirty="0">
                <a:solidFill>
                  <a:schemeClr val="bg1">
                    <a:lumMod val="50000"/>
                  </a:schemeClr>
                </a:solidFill>
              </a:rPr>
              <a:t> </a:t>
            </a:r>
            <a:r>
              <a:rPr lang="it-IT" sz="1200" i="1" dirty="0" err="1">
                <a:solidFill>
                  <a:schemeClr val="bg1">
                    <a:lumMod val="50000"/>
                  </a:schemeClr>
                </a:solidFill>
              </a:rPr>
              <a:t>healthy</a:t>
            </a:r>
            <a:r>
              <a:rPr lang="it-IT" sz="1200" i="1" dirty="0">
                <a:solidFill>
                  <a:schemeClr val="bg1">
                    <a:lumMod val="50000"/>
                  </a:schemeClr>
                </a:solidFill>
              </a:rPr>
              <a:t> </a:t>
            </a:r>
            <a:r>
              <a:rPr lang="it-IT" sz="1200" i="1" dirty="0" err="1">
                <a:solidFill>
                  <a:schemeClr val="bg1">
                    <a:lumMod val="50000"/>
                  </a:schemeClr>
                </a:solidFill>
              </a:rPr>
              <a:t>obesity</a:t>
            </a:r>
            <a:r>
              <a:rPr lang="it-IT" sz="1200" i="1" dirty="0">
                <a:solidFill>
                  <a:schemeClr val="bg1">
                    <a:lumMod val="50000"/>
                  </a:schemeClr>
                </a:solidFill>
              </a:rPr>
              <a:t> (Mho) vs. </a:t>
            </a:r>
            <a:r>
              <a:rPr lang="it-IT" sz="1200" i="1" dirty="0" err="1">
                <a:solidFill>
                  <a:schemeClr val="bg1">
                    <a:lumMod val="50000"/>
                  </a:schemeClr>
                </a:solidFill>
              </a:rPr>
              <a:t>metabolically</a:t>
            </a:r>
            <a:r>
              <a:rPr lang="it-IT" sz="1200" i="1" dirty="0">
                <a:solidFill>
                  <a:schemeClr val="bg1">
                    <a:lumMod val="50000"/>
                  </a:schemeClr>
                </a:solidFill>
              </a:rPr>
              <a:t> </a:t>
            </a:r>
            <a:r>
              <a:rPr lang="it-IT" sz="1200" i="1" dirty="0" err="1">
                <a:solidFill>
                  <a:schemeClr val="bg1">
                    <a:lumMod val="50000"/>
                  </a:schemeClr>
                </a:solidFill>
              </a:rPr>
              <a:t>unhealthy</a:t>
            </a:r>
            <a:r>
              <a:rPr lang="it-IT" sz="1200" i="1" dirty="0">
                <a:solidFill>
                  <a:schemeClr val="bg1">
                    <a:lumMod val="50000"/>
                  </a:schemeClr>
                </a:solidFill>
              </a:rPr>
              <a:t> </a:t>
            </a:r>
            <a:r>
              <a:rPr lang="it-IT" sz="1200" i="1" dirty="0" err="1">
                <a:solidFill>
                  <a:schemeClr val="bg1">
                    <a:lumMod val="50000"/>
                  </a:schemeClr>
                </a:solidFill>
              </a:rPr>
              <a:t>obesity</a:t>
            </a:r>
            <a:r>
              <a:rPr lang="it-IT" sz="1200" i="1" dirty="0">
                <a:solidFill>
                  <a:schemeClr val="bg1">
                    <a:lumMod val="50000"/>
                  </a:schemeClr>
                </a:solidFill>
              </a:rPr>
              <a:t> (</a:t>
            </a:r>
            <a:r>
              <a:rPr lang="it-IT" sz="1200" i="1" dirty="0" err="1">
                <a:solidFill>
                  <a:schemeClr val="bg1">
                    <a:lumMod val="50000"/>
                  </a:schemeClr>
                </a:solidFill>
              </a:rPr>
              <a:t>muo</a:t>
            </a:r>
            <a:r>
              <a:rPr lang="it-IT" sz="1200" i="1" dirty="0">
                <a:solidFill>
                  <a:schemeClr val="bg1">
                    <a:lumMod val="50000"/>
                  </a:schemeClr>
                </a:solidFill>
              </a:rPr>
              <a:t>) </a:t>
            </a:r>
            <a:r>
              <a:rPr lang="it-IT" sz="1200" i="1" dirty="0" err="1">
                <a:solidFill>
                  <a:schemeClr val="bg1">
                    <a:lumMod val="50000"/>
                  </a:schemeClr>
                </a:solidFill>
              </a:rPr>
              <a:t>phenotypes</a:t>
            </a:r>
            <a:r>
              <a:rPr lang="it-IT" sz="1200" i="1" dirty="0">
                <a:solidFill>
                  <a:schemeClr val="bg1">
                    <a:lumMod val="50000"/>
                  </a:schemeClr>
                </a:solidFill>
              </a:rPr>
              <a:t> in PCOS: </a:t>
            </a:r>
            <a:r>
              <a:rPr lang="it-IT" sz="1200" i="1" dirty="0" err="1">
                <a:solidFill>
                  <a:schemeClr val="bg1">
                    <a:lumMod val="50000"/>
                  </a:schemeClr>
                </a:solidFill>
              </a:rPr>
              <a:t>association</a:t>
            </a:r>
            <a:r>
              <a:rPr lang="it-IT" sz="1200" i="1" dirty="0">
                <a:solidFill>
                  <a:schemeClr val="bg1">
                    <a:lumMod val="50000"/>
                  </a:schemeClr>
                </a:solidFill>
              </a:rPr>
              <a:t> with endocrine- </a:t>
            </a:r>
            <a:r>
              <a:rPr lang="it-IT" sz="1200" i="1" dirty="0" err="1">
                <a:solidFill>
                  <a:schemeClr val="bg1">
                    <a:lumMod val="50000"/>
                  </a:schemeClr>
                </a:solidFill>
              </a:rPr>
              <a:t>metabolic</a:t>
            </a:r>
            <a:r>
              <a:rPr lang="it-IT" sz="1200" i="1" dirty="0">
                <a:solidFill>
                  <a:schemeClr val="bg1">
                    <a:lumMod val="50000"/>
                  </a:schemeClr>
                </a:solidFill>
              </a:rPr>
              <a:t> </a:t>
            </a:r>
            <a:r>
              <a:rPr lang="it-IT" sz="1200" i="1" dirty="0" err="1">
                <a:solidFill>
                  <a:schemeClr val="bg1">
                    <a:lumMod val="50000"/>
                  </a:schemeClr>
                </a:solidFill>
              </a:rPr>
              <a:t>profile</a:t>
            </a:r>
            <a:r>
              <a:rPr lang="it-IT" sz="1200" i="1" dirty="0">
                <a:solidFill>
                  <a:schemeClr val="bg1">
                    <a:lumMod val="50000"/>
                  </a:schemeClr>
                </a:solidFill>
              </a:rPr>
              <a:t>, </a:t>
            </a:r>
            <a:r>
              <a:rPr lang="it-IT" sz="1200" i="1" dirty="0" err="1">
                <a:solidFill>
                  <a:schemeClr val="bg1">
                    <a:lumMod val="50000"/>
                  </a:schemeClr>
                </a:solidFill>
              </a:rPr>
              <a:t>adherence</a:t>
            </a:r>
            <a:r>
              <a:rPr lang="it-IT" sz="1200" i="1" dirty="0">
                <a:solidFill>
                  <a:schemeClr val="bg1">
                    <a:lumMod val="50000"/>
                  </a:schemeClr>
                </a:solidFill>
              </a:rPr>
              <a:t> to the </a:t>
            </a:r>
            <a:r>
              <a:rPr lang="it-IT" sz="1200" i="1" dirty="0" err="1">
                <a:solidFill>
                  <a:schemeClr val="bg1">
                    <a:lumMod val="50000"/>
                  </a:schemeClr>
                </a:solidFill>
              </a:rPr>
              <a:t>mediterranean</a:t>
            </a:r>
            <a:r>
              <a:rPr lang="it-IT" sz="1200" i="1" dirty="0">
                <a:solidFill>
                  <a:schemeClr val="bg1">
                    <a:lumMod val="50000"/>
                  </a:schemeClr>
                </a:solidFill>
              </a:rPr>
              <a:t> </a:t>
            </a:r>
            <a:r>
              <a:rPr lang="it-IT" sz="1200" i="1" dirty="0" err="1">
                <a:solidFill>
                  <a:schemeClr val="bg1">
                    <a:lumMod val="50000"/>
                  </a:schemeClr>
                </a:solidFill>
              </a:rPr>
              <a:t>diet</a:t>
            </a:r>
            <a:r>
              <a:rPr lang="it-IT" sz="1200" i="1" dirty="0">
                <a:solidFill>
                  <a:schemeClr val="bg1">
                    <a:lumMod val="50000"/>
                  </a:schemeClr>
                </a:solidFill>
              </a:rPr>
              <a:t>, and body </a:t>
            </a:r>
            <a:r>
              <a:rPr lang="it-IT" sz="1200" i="1" dirty="0" err="1">
                <a:solidFill>
                  <a:schemeClr val="bg1">
                    <a:lumMod val="50000"/>
                  </a:schemeClr>
                </a:solidFill>
              </a:rPr>
              <a:t>composition</a:t>
            </a:r>
            <a:r>
              <a:rPr lang="it-IT" sz="1200" i="1" dirty="0">
                <a:solidFill>
                  <a:schemeClr val="bg1">
                    <a:lumMod val="50000"/>
                  </a:schemeClr>
                </a:solidFill>
              </a:rPr>
              <a:t>. </a:t>
            </a:r>
            <a:r>
              <a:rPr lang="it-IT" sz="1200" i="1" dirty="0" err="1">
                <a:solidFill>
                  <a:schemeClr val="bg1">
                    <a:lumMod val="50000"/>
                  </a:schemeClr>
                </a:solidFill>
              </a:rPr>
              <a:t>Nutrients</a:t>
            </a:r>
            <a:r>
              <a:rPr lang="it-IT" sz="1200" i="1" dirty="0">
                <a:solidFill>
                  <a:schemeClr val="bg1">
                    <a:lumMod val="50000"/>
                  </a:schemeClr>
                </a:solidFill>
              </a:rPr>
              <a:t>. 2021;13(11):3925. https://doi. </a:t>
            </a:r>
            <a:r>
              <a:rPr lang="it-IT" sz="1200" i="1" dirty="0" err="1">
                <a:solidFill>
                  <a:schemeClr val="bg1">
                    <a:lumMod val="50000"/>
                  </a:schemeClr>
                </a:solidFill>
              </a:rPr>
              <a:t>org</a:t>
            </a:r>
            <a:r>
              <a:rPr lang="it-IT" sz="1200" i="1" dirty="0">
                <a:solidFill>
                  <a:schemeClr val="bg1">
                    <a:lumMod val="50000"/>
                  </a:schemeClr>
                </a:solidFill>
              </a:rPr>
              <a:t>/10.3390/nu13113925</a:t>
            </a:r>
            <a:r>
              <a:rPr kumimoji="0" lang="it-IT" sz="1200" b="0" i="0" u="none" strike="noStrike" kern="1200" cap="none" spc="0" normalizeH="0" baseline="0" noProof="0" dirty="0" smtClean="0">
                <a:ln>
                  <a:noFill/>
                </a:ln>
                <a:solidFill>
                  <a:schemeClr val="bg1">
                    <a:lumMod val="50000"/>
                  </a:schemeClr>
                </a:solidFill>
                <a:effectLst/>
                <a:uLnTx/>
                <a:uFillTx/>
                <a:latin typeface="Calibri" panose="020F0502020204030204"/>
              </a:rPr>
              <a:t>)</a:t>
            </a:r>
            <a:endParaRPr kumimoji="0" lang="it-IT" sz="1200" b="0" i="0" u="none" strike="noStrike" kern="1200" cap="none" spc="0" normalizeH="0" baseline="0" noProof="0" dirty="0">
              <a:ln>
                <a:noFill/>
              </a:ln>
              <a:solidFill>
                <a:schemeClr val="bg1">
                  <a:lumMod val="50000"/>
                </a:schemeClr>
              </a:solidFill>
              <a:effectLst/>
              <a:uLnTx/>
              <a:uFillTx/>
              <a:latin typeface="Calibri" panose="020F0502020204030204"/>
            </a:endParaRPr>
          </a:p>
        </p:txBody>
      </p:sp>
      <p:grpSp>
        <p:nvGrpSpPr>
          <p:cNvPr id="5" name="Gruppo 4">
            <a:extLst>
              <a:ext uri="{FF2B5EF4-FFF2-40B4-BE49-F238E27FC236}">
                <a16:creationId xmlns:a16="http://schemas.microsoft.com/office/drawing/2014/main" id="{69A37F98-783D-515D-15AB-67C262797CF4}"/>
              </a:ext>
            </a:extLst>
          </p:cNvPr>
          <p:cNvGrpSpPr/>
          <p:nvPr/>
        </p:nvGrpSpPr>
        <p:grpSpPr>
          <a:xfrm>
            <a:off x="1915356" y="2688212"/>
            <a:ext cx="8183684" cy="2246769"/>
            <a:chOff x="2057596" y="2424052"/>
            <a:chExt cx="7446326" cy="2246769"/>
          </a:xfrm>
        </p:grpSpPr>
        <p:sp>
          <p:nvSpPr>
            <p:cNvPr id="19" name="CasellaDiTesto 18">
              <a:extLst>
                <a:ext uri="{FF2B5EF4-FFF2-40B4-BE49-F238E27FC236}">
                  <a16:creationId xmlns:a16="http://schemas.microsoft.com/office/drawing/2014/main" id="{281B293F-A799-AC0F-AC50-E974D5BAAB81}"/>
                </a:ext>
              </a:extLst>
            </p:cNvPr>
            <p:cNvSpPr txBox="1"/>
            <p:nvPr/>
          </p:nvSpPr>
          <p:spPr>
            <a:xfrm>
              <a:off x="2057596" y="3413039"/>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6600" b="0" i="0" u="none" strike="noStrike" kern="1200" cap="none" spc="0" normalizeH="0" baseline="0" noProof="0" dirty="0">
                <a:ln>
                  <a:noFill/>
                </a:ln>
                <a:solidFill>
                  <a:prstClr val="white"/>
                </a:solidFill>
                <a:effectLst/>
                <a:uLnTx/>
                <a:uFillTx/>
                <a:latin typeface="Oswald" pitchFamily="2" charset="0"/>
                <a:ea typeface="+mn-ea"/>
                <a:cs typeface="+mn-cs"/>
              </a:endParaRPr>
            </a:p>
          </p:txBody>
        </p:sp>
        <p:sp>
          <p:nvSpPr>
            <p:cNvPr id="15" name="CasellaDiTesto 14">
              <a:extLst>
                <a:ext uri="{FF2B5EF4-FFF2-40B4-BE49-F238E27FC236}">
                  <a16:creationId xmlns:a16="http://schemas.microsoft.com/office/drawing/2014/main" id="{0C4A558F-971D-347C-5259-730C1D90642D}"/>
                </a:ext>
              </a:extLst>
            </p:cNvPr>
            <p:cNvSpPr txBox="1"/>
            <p:nvPr/>
          </p:nvSpPr>
          <p:spPr>
            <a:xfrm>
              <a:off x="2429849" y="2424052"/>
              <a:ext cx="7074073" cy="2246769"/>
            </a:xfrm>
            <a:prstGeom prst="rect">
              <a:avLst/>
            </a:prstGeom>
            <a:noFill/>
          </p:spPr>
          <p:txBody>
            <a:bodyPr wrap="square" rtlCol="0">
              <a:spAutoFit/>
            </a:bodyPr>
            <a:lstStyle/>
            <a:p>
              <a:pPr lvl="0"/>
              <a:r>
                <a:rPr lang="it-IT" sz="2800" dirty="0">
                  <a:solidFill>
                    <a:srgbClr val="EEF6ED"/>
                  </a:solidFill>
                  <a:latin typeface="Oswald" pitchFamily="2" charset="0"/>
                </a:rPr>
                <a:t>Mediterranean </a:t>
              </a:r>
              <a:r>
                <a:rPr lang="it-IT" sz="2800" dirty="0" err="1">
                  <a:solidFill>
                    <a:srgbClr val="EEF6ED"/>
                  </a:solidFill>
                  <a:latin typeface="Oswald" pitchFamily="2" charset="0"/>
                </a:rPr>
                <a:t>diet</a:t>
              </a:r>
              <a:r>
                <a:rPr lang="it-IT" sz="2800" dirty="0">
                  <a:solidFill>
                    <a:srgbClr val="EEF6ED"/>
                  </a:solidFill>
                  <a:latin typeface="Oswald" pitchFamily="2" charset="0"/>
                </a:rPr>
                <a:t> (MD) high in extra </a:t>
              </a:r>
              <a:r>
                <a:rPr lang="it-IT" sz="2800" dirty="0" err="1">
                  <a:solidFill>
                    <a:srgbClr val="EEF6ED"/>
                  </a:solidFill>
                  <a:latin typeface="Oswald" pitchFamily="2" charset="0"/>
                </a:rPr>
                <a:t>virgin</a:t>
              </a:r>
              <a:r>
                <a:rPr lang="it-IT" sz="2800" dirty="0">
                  <a:solidFill>
                    <a:srgbClr val="EEF6ED"/>
                  </a:solidFill>
                  <a:latin typeface="Oswald" pitchFamily="2" charset="0"/>
                </a:rPr>
                <a:t> olive </a:t>
              </a:r>
              <a:r>
                <a:rPr lang="it-IT" sz="2800" dirty="0" err="1" smtClean="0">
                  <a:solidFill>
                    <a:srgbClr val="EEF6ED"/>
                  </a:solidFill>
                  <a:latin typeface="Oswald" pitchFamily="2" charset="0"/>
                </a:rPr>
                <a:t>oil</a:t>
              </a:r>
              <a:r>
                <a:rPr lang="it-IT" sz="2800" dirty="0" smtClean="0">
                  <a:solidFill>
                    <a:srgbClr val="EEF6ED"/>
                  </a:solidFill>
                  <a:latin typeface="Oswald" pitchFamily="2" charset="0"/>
                </a:rPr>
                <a:t>, </a:t>
              </a:r>
              <a:r>
                <a:rPr lang="it-IT" sz="2800" dirty="0" err="1" smtClean="0">
                  <a:solidFill>
                    <a:srgbClr val="EEF6ED"/>
                  </a:solidFill>
                  <a:latin typeface="Oswald" pitchFamily="2" charset="0"/>
                </a:rPr>
                <a:t>fish</a:t>
              </a:r>
              <a:r>
                <a:rPr lang="it-IT" sz="2800" dirty="0">
                  <a:solidFill>
                    <a:srgbClr val="EEF6ED"/>
                  </a:solidFill>
                  <a:latin typeface="Oswald" pitchFamily="2" charset="0"/>
                </a:rPr>
                <a:t>, </a:t>
              </a:r>
              <a:r>
                <a:rPr lang="it-IT" sz="2800" dirty="0" err="1">
                  <a:solidFill>
                    <a:srgbClr val="EEF6ED"/>
                  </a:solidFill>
                  <a:latin typeface="Oswald" pitchFamily="2" charset="0"/>
                </a:rPr>
                <a:t>vegetables</a:t>
              </a:r>
              <a:r>
                <a:rPr lang="it-IT" sz="2800" dirty="0">
                  <a:solidFill>
                    <a:srgbClr val="EEF6ED"/>
                  </a:solidFill>
                  <a:latin typeface="Oswald" pitchFamily="2" charset="0"/>
                </a:rPr>
                <a:t>, </a:t>
              </a:r>
              <a:r>
                <a:rPr lang="it-IT" sz="2800" dirty="0" err="1">
                  <a:solidFill>
                    <a:srgbClr val="EEF6ED"/>
                  </a:solidFill>
                  <a:latin typeface="Oswald" pitchFamily="2" charset="0"/>
                </a:rPr>
                <a:t>legumes</a:t>
              </a:r>
              <a:r>
                <a:rPr lang="it-IT" sz="2800" dirty="0">
                  <a:solidFill>
                    <a:srgbClr val="EEF6ED"/>
                  </a:solidFill>
                  <a:latin typeface="Oswald" pitchFamily="2" charset="0"/>
                </a:rPr>
                <a:t>, </a:t>
              </a:r>
              <a:r>
                <a:rPr lang="it-IT" sz="2800" dirty="0" err="1">
                  <a:solidFill>
                    <a:srgbClr val="EEF6ED"/>
                  </a:solidFill>
                  <a:latin typeface="Oswald" pitchFamily="2" charset="0"/>
                </a:rPr>
                <a:t>fruits</a:t>
              </a:r>
              <a:r>
                <a:rPr lang="it-IT" sz="2800" dirty="0">
                  <a:solidFill>
                    <a:srgbClr val="EEF6ED"/>
                  </a:solidFill>
                  <a:latin typeface="Oswald" pitchFamily="2" charset="0"/>
                </a:rPr>
                <a:t>, </a:t>
              </a:r>
              <a:r>
                <a:rPr lang="it-IT" sz="2800" dirty="0" err="1" smtClean="0">
                  <a:solidFill>
                    <a:srgbClr val="EEF6ED"/>
                  </a:solidFill>
                  <a:latin typeface="Oswald" pitchFamily="2" charset="0"/>
                </a:rPr>
                <a:t>nuts</a:t>
              </a:r>
              <a:r>
                <a:rPr lang="it-IT" sz="2800" dirty="0" smtClean="0">
                  <a:solidFill>
                    <a:srgbClr val="EEF6ED"/>
                  </a:solidFill>
                  <a:latin typeface="Oswald" pitchFamily="2" charset="0"/>
                </a:rPr>
                <a:t>,</a:t>
              </a:r>
            </a:p>
            <a:p>
              <a:pPr lvl="0"/>
              <a:r>
                <a:rPr lang="it-IT" sz="2800" dirty="0" err="1">
                  <a:solidFill>
                    <a:srgbClr val="EEF6ED"/>
                  </a:solidFill>
                  <a:latin typeface="Oswald" pitchFamily="2" charset="0"/>
                </a:rPr>
                <a:t>w</a:t>
              </a:r>
              <a:r>
                <a:rPr lang="it-IT" sz="2800" dirty="0" err="1" smtClean="0">
                  <a:solidFill>
                    <a:srgbClr val="EEF6ED"/>
                  </a:solidFill>
                  <a:latin typeface="Oswald" pitchFamily="2" charset="0"/>
                </a:rPr>
                <a:t>hole</a:t>
              </a:r>
              <a:r>
                <a:rPr lang="it-IT" sz="2800" dirty="0" smtClean="0">
                  <a:solidFill>
                    <a:srgbClr val="EEF6ED"/>
                  </a:solidFill>
                  <a:latin typeface="Oswald" pitchFamily="2" charset="0"/>
                </a:rPr>
                <a:t> </a:t>
              </a:r>
              <a:r>
                <a:rPr lang="it-IT" sz="2800" dirty="0" err="1" smtClean="0">
                  <a:solidFill>
                    <a:srgbClr val="EEF6ED"/>
                  </a:solidFill>
                  <a:latin typeface="Oswald" pitchFamily="2" charset="0"/>
                </a:rPr>
                <a:t>grains</a:t>
              </a:r>
              <a:r>
                <a:rPr lang="it-IT" sz="2800" dirty="0" smtClean="0">
                  <a:solidFill>
                    <a:srgbClr val="EEF6ED"/>
                  </a:solidFill>
                  <a:latin typeface="Oswald" pitchFamily="2" charset="0"/>
                </a:rPr>
                <a:t>, </a:t>
              </a:r>
              <a:r>
                <a:rPr lang="it-IT" sz="2800" dirty="0" err="1" smtClean="0">
                  <a:solidFill>
                    <a:srgbClr val="EEF6ED"/>
                  </a:solidFill>
                  <a:latin typeface="Oswald" pitchFamily="2" charset="0"/>
                </a:rPr>
                <a:t>has</a:t>
              </a:r>
              <a:r>
                <a:rPr lang="it-IT" sz="2800" dirty="0" smtClean="0">
                  <a:solidFill>
                    <a:srgbClr val="EEF6ED"/>
                  </a:solidFill>
                  <a:latin typeface="Oswald" pitchFamily="2" charset="0"/>
                </a:rPr>
                <a:t> </a:t>
              </a:r>
              <a:r>
                <a:rPr lang="it-IT" sz="2800" dirty="0" err="1">
                  <a:solidFill>
                    <a:srgbClr val="EEF6ED"/>
                  </a:solidFill>
                  <a:latin typeface="Oswald" pitchFamily="2" charset="0"/>
                </a:rPr>
                <a:t>been</a:t>
              </a:r>
              <a:r>
                <a:rPr lang="it-IT" sz="2800" dirty="0">
                  <a:solidFill>
                    <a:srgbClr val="EEF6ED"/>
                  </a:solidFill>
                  <a:latin typeface="Oswald" pitchFamily="2" charset="0"/>
                </a:rPr>
                <a:t> </a:t>
              </a:r>
              <a:r>
                <a:rPr lang="it-IT" sz="2800" dirty="0" err="1">
                  <a:solidFill>
                    <a:srgbClr val="EEF6ED"/>
                  </a:solidFill>
                  <a:latin typeface="Oswald" pitchFamily="2" charset="0"/>
                </a:rPr>
                <a:t>shown</a:t>
              </a:r>
              <a:r>
                <a:rPr lang="it-IT" sz="2800" dirty="0">
                  <a:solidFill>
                    <a:srgbClr val="EEF6ED"/>
                  </a:solidFill>
                  <a:latin typeface="Oswald" pitchFamily="2" charset="0"/>
                </a:rPr>
                <a:t> to </a:t>
              </a:r>
              <a:r>
                <a:rPr lang="it-IT" sz="2800" dirty="0" err="1">
                  <a:solidFill>
                    <a:srgbClr val="EEF6ED"/>
                  </a:solidFill>
                  <a:latin typeface="Oswald" pitchFamily="2" charset="0"/>
                </a:rPr>
                <a:t>have</a:t>
              </a:r>
              <a:r>
                <a:rPr lang="it-IT" sz="2800" dirty="0">
                  <a:solidFill>
                    <a:srgbClr val="EEF6ED"/>
                  </a:solidFill>
                  <a:latin typeface="Oswald" pitchFamily="2" charset="0"/>
                </a:rPr>
                <a:t> anti-</a:t>
              </a:r>
              <a:r>
                <a:rPr lang="it-IT" sz="2800" dirty="0" err="1">
                  <a:solidFill>
                    <a:srgbClr val="EEF6ED"/>
                  </a:solidFill>
                  <a:latin typeface="Oswald" pitchFamily="2" charset="0"/>
                </a:rPr>
                <a:t>inflammatory</a:t>
              </a:r>
              <a:r>
                <a:rPr lang="it-IT" sz="2800" dirty="0">
                  <a:solidFill>
                    <a:srgbClr val="EEF6ED"/>
                  </a:solidFill>
                  <a:latin typeface="Oswald" pitchFamily="2" charset="0"/>
                </a:rPr>
                <a:t> and </a:t>
              </a:r>
              <a:r>
                <a:rPr lang="it-IT" sz="2800" dirty="0" err="1" smtClean="0">
                  <a:solidFill>
                    <a:srgbClr val="EEF6ED"/>
                  </a:solidFill>
                  <a:latin typeface="Oswald" pitchFamily="2" charset="0"/>
                </a:rPr>
                <a:t>antioxidant</a:t>
              </a:r>
              <a:r>
                <a:rPr lang="it-IT" sz="2800" dirty="0" smtClean="0">
                  <a:solidFill>
                    <a:srgbClr val="EEF6ED"/>
                  </a:solidFill>
                  <a:latin typeface="Oswald" pitchFamily="2" charset="0"/>
                </a:rPr>
                <a:t> </a:t>
              </a:r>
              <a:r>
                <a:rPr lang="it-IT" sz="2800" dirty="0" err="1">
                  <a:solidFill>
                    <a:srgbClr val="EEF6ED"/>
                  </a:solidFill>
                  <a:latin typeface="Oswald" pitchFamily="2" charset="0"/>
                </a:rPr>
                <a:t>effects</a:t>
              </a:r>
              <a:r>
                <a:rPr lang="it-IT" sz="2800" dirty="0">
                  <a:solidFill>
                    <a:srgbClr val="EEF6ED"/>
                  </a:solidFill>
                  <a:latin typeface="Oswald" pitchFamily="2" charset="0"/>
                </a:rPr>
                <a:t> </a:t>
              </a:r>
              <a:r>
                <a:rPr lang="it-IT" sz="2800" dirty="0" err="1">
                  <a:solidFill>
                    <a:srgbClr val="EEF6ED"/>
                  </a:solidFill>
                  <a:latin typeface="Oswald" pitchFamily="2" charset="0"/>
                </a:rPr>
                <a:t>reducing</a:t>
              </a:r>
              <a:r>
                <a:rPr lang="it-IT" sz="2800" dirty="0">
                  <a:solidFill>
                    <a:srgbClr val="EEF6ED"/>
                  </a:solidFill>
                  <a:latin typeface="Oswald" pitchFamily="2" charset="0"/>
                </a:rPr>
                <a:t> </a:t>
              </a:r>
              <a:r>
                <a:rPr lang="it-IT" sz="2800" dirty="0" err="1">
                  <a:solidFill>
                    <a:srgbClr val="EEF6ED"/>
                  </a:solidFill>
                  <a:latin typeface="Oswald" pitchFamily="2" charset="0"/>
                </a:rPr>
                <a:t>inflammatory</a:t>
              </a:r>
              <a:r>
                <a:rPr lang="it-IT" sz="2800" dirty="0">
                  <a:solidFill>
                    <a:srgbClr val="EEF6ED"/>
                  </a:solidFill>
                  <a:latin typeface="Oswald" pitchFamily="2" charset="0"/>
                </a:rPr>
                <a:t> </a:t>
              </a:r>
              <a:r>
                <a:rPr lang="it-IT" sz="2800" dirty="0" err="1">
                  <a:solidFill>
                    <a:srgbClr val="EEF6ED"/>
                  </a:solidFill>
                  <a:latin typeface="Oswald" pitchFamily="2" charset="0"/>
                </a:rPr>
                <a:t>processes</a:t>
              </a:r>
              <a:r>
                <a:rPr lang="it-IT" sz="2800" dirty="0">
                  <a:solidFill>
                    <a:srgbClr val="EEF6ED"/>
                  </a:solidFill>
                  <a:latin typeface="Oswald" pitchFamily="2" charset="0"/>
                </a:rPr>
                <a:t> </a:t>
              </a:r>
              <a:r>
                <a:rPr lang="it-IT" sz="2800" dirty="0" smtClean="0">
                  <a:solidFill>
                    <a:srgbClr val="EEF6ED"/>
                  </a:solidFill>
                  <a:latin typeface="Oswald" pitchFamily="2" charset="0"/>
                </a:rPr>
                <a:t>and </a:t>
              </a:r>
              <a:r>
                <a:rPr lang="it-IT" sz="2800" dirty="0" err="1">
                  <a:solidFill>
                    <a:srgbClr val="EEF6ED"/>
                  </a:solidFill>
                  <a:latin typeface="Oswald" pitchFamily="2" charset="0"/>
                </a:rPr>
                <a:t>adiponectin</a:t>
              </a:r>
              <a:r>
                <a:rPr lang="it-IT" sz="2800" dirty="0">
                  <a:solidFill>
                    <a:srgbClr val="EEF6ED"/>
                  </a:solidFill>
                  <a:latin typeface="Oswald" pitchFamily="2" charset="0"/>
                </a:rPr>
                <a:t> </a:t>
              </a:r>
              <a:r>
                <a:rPr lang="it-IT" sz="2800" dirty="0" err="1">
                  <a:solidFill>
                    <a:srgbClr val="EEF6ED"/>
                  </a:solidFill>
                  <a:latin typeface="Oswald" pitchFamily="2" charset="0"/>
                </a:rPr>
                <a:t>levels</a:t>
              </a:r>
              <a:endParaRPr kumimoji="0" lang="it-IT" sz="2800" b="0" i="0" u="none" strike="noStrike" kern="1200" cap="none" spc="0" normalizeH="0" baseline="0" noProof="0" dirty="0">
                <a:ln>
                  <a:noFill/>
                </a:ln>
                <a:solidFill>
                  <a:prstClr val="white"/>
                </a:solidFill>
                <a:effectLst/>
                <a:uLnTx/>
                <a:uFillTx/>
                <a:latin typeface="Oswald" pitchFamily="2" charset="0"/>
              </a:endParaRPr>
            </a:p>
          </p:txBody>
        </p:sp>
      </p:grpSp>
    </p:spTree>
    <p:extLst>
      <p:ext uri="{BB962C8B-B14F-4D97-AF65-F5344CB8AC3E}">
        <p14:creationId xmlns:p14="http://schemas.microsoft.com/office/powerpoint/2010/main" val="277142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0EDD56D-36A5-42FA-94BF-0B784E3F89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1035051"/>
            <a:ext cx="12192000" cy="4692650"/>
          </a:xfrm>
          <a:prstGeom prst="rect">
            <a:avLst/>
          </a:prstGeom>
        </p:spPr>
      </p:pic>
      <p:sp>
        <p:nvSpPr>
          <p:cNvPr id="12" name="Rettangolo 11"/>
          <p:cNvSpPr/>
          <p:nvPr/>
        </p:nvSpPr>
        <p:spPr>
          <a:xfrm>
            <a:off x="144463" y="5300663"/>
            <a:ext cx="669925" cy="288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ttangolo 12">
            <a:extLst>
              <a:ext uri="{FF2B5EF4-FFF2-40B4-BE49-F238E27FC236}">
                <a16:creationId xmlns:a16="http://schemas.microsoft.com/office/drawing/2014/main" id="{6C703CBB-3720-416D-8BC7-4B9433F340C9}"/>
              </a:ext>
            </a:extLst>
          </p:cNvPr>
          <p:cNvSpPr/>
          <p:nvPr/>
        </p:nvSpPr>
        <p:spPr>
          <a:xfrm>
            <a:off x="-7" y="2790664"/>
            <a:ext cx="12192004" cy="1515499"/>
          </a:xfrm>
          <a:prstGeom prst="rect">
            <a:avLst/>
          </a:prstGeom>
          <a:solidFill>
            <a:srgbClr val="5A136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asellaDiTesto 13">
            <a:extLst>
              <a:ext uri="{FF2B5EF4-FFF2-40B4-BE49-F238E27FC236}">
                <a16:creationId xmlns:a16="http://schemas.microsoft.com/office/drawing/2014/main" id="{5993628A-D4CF-4FED-A1D5-A38213CDF58A}"/>
              </a:ext>
            </a:extLst>
          </p:cNvPr>
          <p:cNvSpPr txBox="1"/>
          <p:nvPr/>
        </p:nvSpPr>
        <p:spPr>
          <a:xfrm>
            <a:off x="144460" y="2860208"/>
            <a:ext cx="12047534" cy="1384995"/>
          </a:xfrm>
          <a:prstGeom prst="rect">
            <a:avLst/>
          </a:prstGeom>
          <a:noFill/>
        </p:spPr>
        <p:txBody>
          <a:bodyPr wrap="square" rtlCol="0">
            <a:spAutoFit/>
          </a:bodyPr>
          <a:lstStyle/>
          <a:p>
            <a:pPr lvl="0" algn="ctr" defTabSz="457200" fontAlgn="base">
              <a:spcBef>
                <a:spcPct val="0"/>
              </a:spcBef>
              <a:spcAft>
                <a:spcPct val="0"/>
              </a:spcAft>
              <a:defRPr/>
            </a:pPr>
            <a:r>
              <a:rPr lang="en-US" altLang="it-IT" sz="2800" dirty="0">
                <a:solidFill>
                  <a:prstClr val="white"/>
                </a:solidFill>
                <a:cs typeface="Arial" charset="0"/>
              </a:rPr>
              <a:t>Low carbohydrate diets, with recommendations to use complex carbohydrates may reduce postprandial insulin excursions, and insulin resistance thereby improving symptoms of PCOS and fertility rates</a:t>
            </a:r>
          </a:p>
        </p:txBody>
      </p:sp>
      <p:sp>
        <p:nvSpPr>
          <p:cNvPr id="11" name="Text Box 5">
            <a:extLst>
              <a:ext uri="{FF2B5EF4-FFF2-40B4-BE49-F238E27FC236}">
                <a16:creationId xmlns:a16="http://schemas.microsoft.com/office/drawing/2014/main" id="{9FC1AB8F-80F9-41E6-B8E8-A67809DE2D9F}"/>
              </a:ext>
            </a:extLst>
          </p:cNvPr>
          <p:cNvSpPr txBox="1">
            <a:spLocks noChangeArrowheads="1"/>
          </p:cNvSpPr>
          <p:nvPr/>
        </p:nvSpPr>
        <p:spPr bwMode="auto">
          <a:xfrm>
            <a:off x="0" y="5850000"/>
            <a:ext cx="121741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pPr>
            <a:r>
              <a:rPr lang="en-US" altLang="it-IT" b="1" dirty="0">
                <a:solidFill>
                  <a:prstClr val="white">
                    <a:lumMod val="65000"/>
                  </a:prstClr>
                </a:solidFill>
                <a:latin typeface="Arial Narrow" panose="020B0606020202030204" pitchFamily="34" charset="0"/>
                <a:cs typeface="Arial" panose="020B0604020202020204" pitchFamily="34" charset="0"/>
              </a:rPr>
              <a:t>Zhang X, Zheng Y, </a:t>
            </a:r>
            <a:r>
              <a:rPr lang="en-US" altLang="it-IT" b="1" dirty="0" err="1">
                <a:solidFill>
                  <a:prstClr val="white">
                    <a:lumMod val="65000"/>
                  </a:prstClr>
                </a:solidFill>
                <a:latin typeface="Arial Narrow" panose="020B0606020202030204" pitchFamily="34" charset="0"/>
                <a:cs typeface="Arial" panose="020B0604020202020204" pitchFamily="34" charset="0"/>
              </a:rPr>
              <a:t>Guo</a:t>
            </a:r>
            <a:r>
              <a:rPr lang="en-US" altLang="it-IT" b="1" dirty="0">
                <a:solidFill>
                  <a:prstClr val="white">
                    <a:lumMod val="65000"/>
                  </a:prstClr>
                </a:solidFill>
                <a:latin typeface="Arial Narrow" panose="020B0606020202030204" pitchFamily="34" charset="0"/>
                <a:cs typeface="Arial" panose="020B0604020202020204" pitchFamily="34" charset="0"/>
              </a:rPr>
              <a:t> Y, Lai Z. The effect of low carbohydrate diet on polycystic ovary syndrome: a meta-analysis of randomized controlled trials. </a:t>
            </a:r>
            <a:r>
              <a:rPr lang="en-US" altLang="it-IT" b="1" dirty="0" err="1">
                <a:solidFill>
                  <a:prstClr val="white">
                    <a:lumMod val="65000"/>
                  </a:prstClr>
                </a:solidFill>
                <a:latin typeface="Arial Narrow" panose="020B0606020202030204" pitchFamily="34" charset="0"/>
                <a:cs typeface="Arial" panose="020B0604020202020204" pitchFamily="34" charset="0"/>
              </a:rPr>
              <a:t>Int</a:t>
            </a:r>
            <a:r>
              <a:rPr lang="en-US" altLang="it-IT" b="1" dirty="0">
                <a:solidFill>
                  <a:prstClr val="white">
                    <a:lumMod val="65000"/>
                  </a:prstClr>
                </a:solidFill>
                <a:latin typeface="Arial Narrow" panose="020B0606020202030204" pitchFamily="34" charset="0"/>
                <a:cs typeface="Arial" panose="020B0604020202020204" pitchFamily="34" charset="0"/>
              </a:rPr>
              <a:t> J </a:t>
            </a:r>
            <a:r>
              <a:rPr lang="en-US" altLang="it-IT" b="1" dirty="0" err="1">
                <a:solidFill>
                  <a:prstClr val="white">
                    <a:lumMod val="65000"/>
                  </a:prstClr>
                </a:solidFill>
                <a:latin typeface="Arial Narrow" panose="020B0606020202030204" pitchFamily="34" charset="0"/>
                <a:cs typeface="Arial" panose="020B0604020202020204" pitchFamily="34" charset="0"/>
              </a:rPr>
              <a:t>Endocrinol</a:t>
            </a:r>
            <a:r>
              <a:rPr lang="en-US" altLang="it-IT" b="1" dirty="0">
                <a:solidFill>
                  <a:prstClr val="white">
                    <a:lumMod val="65000"/>
                  </a:prstClr>
                </a:solidFill>
                <a:latin typeface="Arial Narrow" panose="020B0606020202030204" pitchFamily="34" charset="0"/>
                <a:cs typeface="Arial" panose="020B0604020202020204" pitchFamily="34" charset="0"/>
              </a:rPr>
              <a:t>. 2019;2019:4386401. https://doi.org/10. 1155/2019/4386401</a:t>
            </a:r>
          </a:p>
        </p:txBody>
      </p:sp>
    </p:spTree>
    <p:extLst>
      <p:ext uri="{BB962C8B-B14F-4D97-AF65-F5344CB8AC3E}">
        <p14:creationId xmlns:p14="http://schemas.microsoft.com/office/powerpoint/2010/main" val="3757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0EDD56D-36A5-42FA-94BF-0B784E3F89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1035051"/>
            <a:ext cx="12192000" cy="4692650"/>
          </a:xfrm>
          <a:prstGeom prst="rect">
            <a:avLst/>
          </a:prstGeom>
        </p:spPr>
      </p:pic>
      <p:sp>
        <p:nvSpPr>
          <p:cNvPr id="12" name="Rettangolo 11"/>
          <p:cNvSpPr/>
          <p:nvPr/>
        </p:nvSpPr>
        <p:spPr>
          <a:xfrm>
            <a:off x="144463" y="5300663"/>
            <a:ext cx="669925" cy="288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ttangolo 8">
            <a:extLst>
              <a:ext uri="{FF2B5EF4-FFF2-40B4-BE49-F238E27FC236}">
                <a16:creationId xmlns:a16="http://schemas.microsoft.com/office/drawing/2014/main" id="{A58FC802-EDF7-4BB9-8AC8-E69DC9FC4F95}"/>
              </a:ext>
            </a:extLst>
          </p:cNvPr>
          <p:cNvSpPr/>
          <p:nvPr/>
        </p:nvSpPr>
        <p:spPr>
          <a:xfrm>
            <a:off x="-10" y="2680163"/>
            <a:ext cx="12192004" cy="154164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CasellaDiTesto 9">
            <a:extLst>
              <a:ext uri="{FF2B5EF4-FFF2-40B4-BE49-F238E27FC236}">
                <a16:creationId xmlns:a16="http://schemas.microsoft.com/office/drawing/2014/main" id="{9D8625D1-699E-4B3D-BAF2-B7EF01A48133}"/>
              </a:ext>
            </a:extLst>
          </p:cNvPr>
          <p:cNvSpPr txBox="1"/>
          <p:nvPr/>
        </p:nvSpPr>
        <p:spPr>
          <a:xfrm>
            <a:off x="144457" y="2810667"/>
            <a:ext cx="12047534" cy="1384995"/>
          </a:xfrm>
          <a:prstGeom prst="rect">
            <a:avLst/>
          </a:prstGeom>
          <a:noFill/>
        </p:spPr>
        <p:txBody>
          <a:bodyPr wrap="square" rtlCol="0">
            <a:spAutoFit/>
          </a:bodyPr>
          <a:lstStyle/>
          <a:p>
            <a:pPr lvl="0" algn="ctr" defTabSz="457200" fontAlgn="base">
              <a:spcBef>
                <a:spcPct val="0"/>
              </a:spcBef>
              <a:spcAft>
                <a:spcPct val="0"/>
              </a:spcAft>
              <a:defRPr/>
            </a:pPr>
            <a:r>
              <a:rPr lang="en-US" altLang="it-IT" sz="2800" b="1" dirty="0">
                <a:solidFill>
                  <a:srgbClr val="7F1B89"/>
                </a:solidFill>
                <a:cs typeface="Arial" charset="0"/>
              </a:rPr>
              <a:t>Ketogenic diets </a:t>
            </a:r>
            <a:r>
              <a:rPr lang="en-US" altLang="it-IT" sz="2800" dirty="0">
                <a:solidFill>
                  <a:srgbClr val="404040"/>
                </a:solidFill>
                <a:cs typeface="Arial" charset="0"/>
              </a:rPr>
              <a:t>(defined as a low daily carbohydrate intake below 50 grams per day) have also been noted to result in significant </a:t>
            </a:r>
            <a:r>
              <a:rPr lang="en-US" altLang="it-IT" sz="2800" b="1" dirty="0">
                <a:solidFill>
                  <a:srgbClr val="7F1B89"/>
                </a:solidFill>
                <a:cs typeface="Arial" charset="0"/>
              </a:rPr>
              <a:t>improvements</a:t>
            </a:r>
            <a:r>
              <a:rPr lang="en-US" altLang="it-IT" sz="2800" dirty="0">
                <a:solidFill>
                  <a:srgbClr val="404040"/>
                </a:solidFill>
                <a:cs typeface="Arial" charset="0"/>
              </a:rPr>
              <a:t> in </a:t>
            </a:r>
            <a:r>
              <a:rPr lang="en-US" altLang="it-IT" sz="2800" b="1" dirty="0">
                <a:solidFill>
                  <a:srgbClr val="7F1B89"/>
                </a:solidFill>
                <a:cs typeface="Arial" charset="0"/>
              </a:rPr>
              <a:t>reproductive</a:t>
            </a:r>
            <a:r>
              <a:rPr lang="en-US" altLang="it-IT" sz="2800" dirty="0">
                <a:solidFill>
                  <a:srgbClr val="404040"/>
                </a:solidFill>
                <a:cs typeface="Arial" charset="0"/>
              </a:rPr>
              <a:t> </a:t>
            </a:r>
            <a:r>
              <a:rPr lang="en-US" altLang="it-IT" sz="2800" b="1" dirty="0">
                <a:solidFill>
                  <a:srgbClr val="7F1B89"/>
                </a:solidFill>
                <a:cs typeface="Arial" charset="0"/>
              </a:rPr>
              <a:t>hormone</a:t>
            </a:r>
            <a:r>
              <a:rPr lang="en-US" altLang="it-IT" sz="2800" dirty="0">
                <a:solidFill>
                  <a:srgbClr val="404040"/>
                </a:solidFill>
                <a:cs typeface="Arial" charset="0"/>
              </a:rPr>
              <a:t> levels</a:t>
            </a:r>
            <a:endParaRPr kumimoji="0" lang="en-US" altLang="it-IT" sz="3000" b="1" i="0" u="none" strike="noStrike" kern="1200" cap="none" spc="0" normalizeH="0" baseline="0" noProof="0" dirty="0">
              <a:ln>
                <a:noFill/>
              </a:ln>
              <a:solidFill>
                <a:srgbClr val="0E6A69"/>
              </a:solidFill>
              <a:effectLst/>
              <a:uLnTx/>
              <a:uFillTx/>
              <a:latin typeface="Calibri"/>
              <a:ea typeface="+mn-ea"/>
              <a:cs typeface="Arial" charset="0"/>
            </a:endParaRPr>
          </a:p>
        </p:txBody>
      </p:sp>
      <p:sp>
        <p:nvSpPr>
          <p:cNvPr id="8" name="Text Box 5">
            <a:extLst>
              <a:ext uri="{FF2B5EF4-FFF2-40B4-BE49-F238E27FC236}">
                <a16:creationId xmlns:a16="http://schemas.microsoft.com/office/drawing/2014/main" id="{DB444C80-C715-43B8-9221-BD73ACBC0629}"/>
              </a:ext>
            </a:extLst>
          </p:cNvPr>
          <p:cNvSpPr txBox="1">
            <a:spLocks noChangeArrowheads="1"/>
          </p:cNvSpPr>
          <p:nvPr/>
        </p:nvSpPr>
        <p:spPr bwMode="auto">
          <a:xfrm>
            <a:off x="0" y="5966734"/>
            <a:ext cx="121741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pPr>
            <a:r>
              <a:rPr lang="en-US" altLang="it-IT" b="1" dirty="0">
                <a:solidFill>
                  <a:prstClr val="white">
                    <a:lumMod val="65000"/>
                  </a:prstClr>
                </a:solidFill>
                <a:latin typeface="Arial Narrow" panose="020B0606020202030204" pitchFamily="34" charset="0"/>
                <a:cs typeface="Arial" panose="020B0604020202020204" pitchFamily="34" charset="0"/>
              </a:rPr>
              <a:t>Khalid K, </a:t>
            </a:r>
            <a:r>
              <a:rPr lang="en-US" altLang="it-IT" b="1" dirty="0" err="1">
                <a:solidFill>
                  <a:prstClr val="white">
                    <a:lumMod val="65000"/>
                  </a:prstClr>
                </a:solidFill>
                <a:latin typeface="Arial Narrow" panose="020B0606020202030204" pitchFamily="34" charset="0"/>
                <a:cs typeface="Arial" panose="020B0604020202020204" pitchFamily="34" charset="0"/>
              </a:rPr>
              <a:t>Apparow</a:t>
            </a:r>
            <a:r>
              <a:rPr lang="en-US" altLang="it-IT" b="1" dirty="0">
                <a:solidFill>
                  <a:prstClr val="white">
                    <a:lumMod val="65000"/>
                  </a:prstClr>
                </a:solidFill>
                <a:latin typeface="Arial Narrow" panose="020B0606020202030204" pitchFamily="34" charset="0"/>
                <a:cs typeface="Arial" panose="020B0604020202020204" pitchFamily="34" charset="0"/>
              </a:rPr>
              <a:t> S, </a:t>
            </a:r>
            <a:r>
              <a:rPr lang="en-US" altLang="it-IT" b="1" dirty="0" err="1">
                <a:solidFill>
                  <a:prstClr val="white">
                    <a:lumMod val="65000"/>
                  </a:prstClr>
                </a:solidFill>
                <a:latin typeface="Arial Narrow" panose="020B0606020202030204" pitchFamily="34" charset="0"/>
                <a:cs typeface="Arial" panose="020B0604020202020204" pitchFamily="34" charset="0"/>
              </a:rPr>
              <a:t>Mushaddik</a:t>
            </a:r>
            <a:r>
              <a:rPr lang="en-US" altLang="it-IT" b="1" dirty="0">
                <a:solidFill>
                  <a:prstClr val="white">
                    <a:lumMod val="65000"/>
                  </a:prstClr>
                </a:solidFill>
                <a:latin typeface="Arial Narrow" panose="020B0606020202030204" pitchFamily="34" charset="0"/>
                <a:cs typeface="Arial" panose="020B0604020202020204" pitchFamily="34" charset="0"/>
              </a:rPr>
              <a:t> IL, </a:t>
            </a:r>
            <a:r>
              <a:rPr lang="en-US" altLang="it-IT" b="1" dirty="0" err="1">
                <a:solidFill>
                  <a:prstClr val="white">
                    <a:lumMod val="65000"/>
                  </a:prstClr>
                </a:solidFill>
                <a:latin typeface="Arial Narrow" panose="020B0606020202030204" pitchFamily="34" charset="0"/>
                <a:cs typeface="Arial" panose="020B0604020202020204" pitchFamily="34" charset="0"/>
              </a:rPr>
              <a:t>Anuar</a:t>
            </a:r>
            <a:r>
              <a:rPr lang="en-US" altLang="it-IT" b="1" dirty="0">
                <a:solidFill>
                  <a:prstClr val="white">
                    <a:lumMod val="65000"/>
                  </a:prstClr>
                </a:solidFill>
                <a:latin typeface="Arial Narrow" panose="020B0606020202030204" pitchFamily="34" charset="0"/>
                <a:cs typeface="Arial" panose="020B0604020202020204" pitchFamily="34" charset="0"/>
              </a:rPr>
              <a:t> A, Rizvi SAA, Habib A. Effects of ketogenic diet on reproductive hormones in women with polycystic ovary syndrome. J </a:t>
            </a:r>
            <a:r>
              <a:rPr lang="en-US" altLang="it-IT" b="1" dirty="0" err="1">
                <a:solidFill>
                  <a:prstClr val="white">
                    <a:lumMod val="65000"/>
                  </a:prstClr>
                </a:solidFill>
                <a:latin typeface="Arial Narrow" panose="020B0606020202030204" pitchFamily="34" charset="0"/>
                <a:cs typeface="Arial" panose="020B0604020202020204" pitchFamily="34" charset="0"/>
              </a:rPr>
              <a:t>Endocr</a:t>
            </a:r>
            <a:r>
              <a:rPr lang="en-US" altLang="it-IT" b="1" dirty="0">
                <a:solidFill>
                  <a:prstClr val="white">
                    <a:lumMod val="65000"/>
                  </a:prstClr>
                </a:solidFill>
                <a:latin typeface="Arial Narrow" panose="020B0606020202030204" pitchFamily="34" charset="0"/>
                <a:cs typeface="Arial" panose="020B0604020202020204" pitchFamily="34" charset="0"/>
              </a:rPr>
              <a:t> Soc. 2023;7(10):bvad112. https://doi.org/10. 1210/</a:t>
            </a:r>
            <a:r>
              <a:rPr lang="en-US" altLang="it-IT" b="1" dirty="0" err="1">
                <a:solidFill>
                  <a:prstClr val="white">
                    <a:lumMod val="65000"/>
                  </a:prstClr>
                </a:solidFill>
                <a:latin typeface="Arial Narrow" panose="020B0606020202030204" pitchFamily="34" charset="0"/>
                <a:cs typeface="Arial" panose="020B0604020202020204" pitchFamily="34" charset="0"/>
              </a:rPr>
              <a:t>jendso</a:t>
            </a:r>
            <a:r>
              <a:rPr lang="en-US" altLang="it-IT" b="1" dirty="0">
                <a:solidFill>
                  <a:prstClr val="white">
                    <a:lumMod val="65000"/>
                  </a:prstClr>
                </a:solidFill>
                <a:latin typeface="Arial Narrow" panose="020B0606020202030204" pitchFamily="34" charset="0"/>
                <a:cs typeface="Arial" panose="020B0604020202020204" pitchFamily="34" charset="0"/>
              </a:rPr>
              <a:t>/bvad112</a:t>
            </a:r>
            <a:endParaRPr kumimoji="0" lang="pt-BR" altLang="it-IT" sz="1600" b="0" i="1" u="none" strike="noStrike" kern="1200" cap="none" spc="0" normalizeH="0" baseline="0" noProof="0" dirty="0">
              <a:ln>
                <a:noFill/>
              </a:ln>
              <a:solidFill>
                <a:prstClr val="white">
                  <a:lumMod val="65000"/>
                </a:prstClr>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56105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Apis Novo Nordisk">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E74F5A70-44BF-4AEF-9F91-978B11132E07}" vid="{565FA72A-7CC8-47B7-A269-0957194D19A6}"/>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13699</TotalTime>
  <Words>6897</Words>
  <Application>Microsoft Office PowerPoint</Application>
  <PresentationFormat>Widescreen</PresentationFormat>
  <Paragraphs>436</Paragraphs>
  <Slides>40</Slides>
  <Notes>40</Notes>
  <HiddenSlides>0</HiddenSlides>
  <MMClips>0</MMClips>
  <ScaleCrop>false</ScaleCrop>
  <HeadingPairs>
    <vt:vector size="6" baseType="variant">
      <vt:variant>
        <vt:lpstr>Caratteri utilizzati</vt:lpstr>
      </vt:variant>
      <vt:variant>
        <vt:i4>10</vt:i4>
      </vt:variant>
      <vt:variant>
        <vt:lpstr>Tema</vt:lpstr>
      </vt:variant>
      <vt:variant>
        <vt:i4>4</vt:i4>
      </vt:variant>
      <vt:variant>
        <vt:lpstr>Titoli diapositive</vt:lpstr>
      </vt:variant>
      <vt:variant>
        <vt:i4>40</vt:i4>
      </vt:variant>
    </vt:vector>
  </HeadingPairs>
  <TitlesOfParts>
    <vt:vector size="54" baseType="lpstr">
      <vt:lpstr>Apis For Office</vt:lpstr>
      <vt:lpstr>Arial</vt:lpstr>
      <vt:lpstr>Arial Narrow</vt:lpstr>
      <vt:lpstr>BlinkMacSystemFont</vt:lpstr>
      <vt:lpstr>Calibri</vt:lpstr>
      <vt:lpstr>Calibri Light</vt:lpstr>
      <vt:lpstr>Helvetica</vt:lpstr>
      <vt:lpstr>Oswald</vt:lpstr>
      <vt:lpstr>URWPalladioL-Roma</vt:lpstr>
      <vt:lpstr>Wingdings</vt:lpstr>
      <vt:lpstr>Tema di Office</vt:lpstr>
      <vt:lpstr>1_Tema di Office</vt:lpstr>
      <vt:lpstr>3_Tema di Office</vt:lpstr>
      <vt:lpstr>1_Novo Nordisk 16:9</vt:lpstr>
      <vt:lpstr>Presentazione standard di PowerPoint</vt:lpstr>
      <vt:lpstr>Presentazione standard di PowerPoint</vt:lpstr>
      <vt:lpstr>Presentazione standard di PowerPoint</vt:lpstr>
      <vt:lpstr>Presentazione standard di PowerPoint</vt:lpstr>
      <vt:lpstr>Presentazione standard di PowerPoint</vt:lpstr>
      <vt:lpstr> Effects of 5% weight loss on clinical outcomes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 </vt:lpstr>
      <vt:lpstr>Conclusions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Relazione</dc:title>
  <dc:creator>Lucia Melchiorre</dc:creator>
  <cp:lastModifiedBy>Maria</cp:lastModifiedBy>
  <cp:revision>340</cp:revision>
  <dcterms:created xsi:type="dcterms:W3CDTF">2022-11-03T11:34:49Z</dcterms:created>
  <dcterms:modified xsi:type="dcterms:W3CDTF">2025-09-26T04:27:19Z</dcterms:modified>
</cp:coreProperties>
</file>